
<file path=[Content_Types].xml><?xml version="1.0" encoding="utf-8"?>
<Types xmlns="http://schemas.openxmlformats.org/package/2006/content-types">
  <Default Extension="docx" ContentType="application/vnd.openxmlformats-officedocument.wordprocessingml.documen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93455" r:id="rId4"/>
  </p:sldMasterIdLst>
  <p:notesMasterIdLst>
    <p:notesMasterId r:id="rId16"/>
  </p:notesMasterIdLst>
  <p:handoutMasterIdLst>
    <p:handoutMasterId r:id="rId17"/>
  </p:handoutMasterIdLst>
  <p:sldIdLst>
    <p:sldId id="256" r:id="rId5"/>
    <p:sldId id="257" r:id="rId6"/>
    <p:sldId id="258" r:id="rId7"/>
    <p:sldId id="277" r:id="rId8"/>
    <p:sldId id="268" r:id="rId9"/>
    <p:sldId id="272" r:id="rId10"/>
    <p:sldId id="273" r:id="rId11"/>
    <p:sldId id="269" r:id="rId12"/>
    <p:sldId id="265" r:id="rId13"/>
    <p:sldId id="274" r:id="rId14"/>
    <p:sldId id="275"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c bolay" initials="jb" lastIdx="13" clrIdx="0"/>
  <p:cmAuthor id="2" name="Charlotte Boisteau" initials="CB"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442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603" autoAdjust="0"/>
    <p:restoredTop sz="94431" autoAdjust="0"/>
  </p:normalViewPr>
  <p:slideViewPr>
    <p:cSldViewPr snapToGrid="0" snapToObjects="1">
      <p:cViewPr varScale="1">
        <p:scale>
          <a:sx n="104" d="100"/>
          <a:sy n="104" d="100"/>
        </p:scale>
        <p:origin x="142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49" d="100"/>
        <a:sy n="149"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60BDFEB-449F-EA47-80FE-3749C64A18B0}" type="datetime1">
              <a:rPr lang="fr-FR" smtClean="0"/>
              <a:t>29/06/2022</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F2A8062-0008-FF49-BBD1-AC82B0C01E8C}" type="slidenum">
              <a:rPr lang="fr-FR" smtClean="0"/>
              <a:t>‹N°›</a:t>
            </a:fld>
            <a:endParaRPr lang="fr-FR"/>
          </a:p>
        </p:txBody>
      </p:sp>
    </p:spTree>
    <p:extLst>
      <p:ext uri="{BB962C8B-B14F-4D97-AF65-F5344CB8AC3E}">
        <p14:creationId xmlns:p14="http://schemas.microsoft.com/office/powerpoint/2010/main" val="17423344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68A426-5D0B-A44F-BAB1-8F54519C0446}" type="datetime1">
              <a:rPr lang="fr-FR" smtClean="0"/>
              <a:t>29/06/2022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B8C893-6780-7D40-90AA-3A7ACA9EE39E}" type="slidenum">
              <a:rPr lang="fr-FR" smtClean="0"/>
              <a:t>‹N°›</a:t>
            </a:fld>
            <a:endParaRPr lang="fr-FR"/>
          </a:p>
        </p:txBody>
      </p:sp>
    </p:spTree>
    <p:extLst>
      <p:ext uri="{BB962C8B-B14F-4D97-AF65-F5344CB8AC3E}">
        <p14:creationId xmlns:p14="http://schemas.microsoft.com/office/powerpoint/2010/main" val="151062950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94B8C893-6780-7D40-90AA-3A7ACA9EE39E}" type="slidenum">
              <a:rPr lang="fr-FR" smtClean="0"/>
              <a:t>1</a:t>
            </a:fld>
            <a:endParaRPr lang="fr-FR"/>
          </a:p>
        </p:txBody>
      </p:sp>
    </p:spTree>
    <p:extLst>
      <p:ext uri="{BB962C8B-B14F-4D97-AF65-F5344CB8AC3E}">
        <p14:creationId xmlns:p14="http://schemas.microsoft.com/office/powerpoint/2010/main" val="22956569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fr-FR" sz="12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94B8C893-6780-7D40-90AA-3A7ACA9EE39E}" type="slidenum">
              <a:rPr lang="fr-FR" smtClean="0"/>
              <a:t>10</a:t>
            </a:fld>
            <a:endParaRPr lang="fr-FR"/>
          </a:p>
        </p:txBody>
      </p:sp>
    </p:spTree>
    <p:extLst>
      <p:ext uri="{BB962C8B-B14F-4D97-AF65-F5344CB8AC3E}">
        <p14:creationId xmlns:p14="http://schemas.microsoft.com/office/powerpoint/2010/main" val="25142261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fr-FR" sz="12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94B8C893-6780-7D40-90AA-3A7ACA9EE39E}" type="slidenum">
              <a:rPr lang="fr-FR" smtClean="0"/>
              <a:t>11</a:t>
            </a:fld>
            <a:endParaRPr lang="fr-FR"/>
          </a:p>
        </p:txBody>
      </p:sp>
    </p:spTree>
    <p:extLst>
      <p:ext uri="{BB962C8B-B14F-4D97-AF65-F5344CB8AC3E}">
        <p14:creationId xmlns:p14="http://schemas.microsoft.com/office/powerpoint/2010/main" val="25142261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94B8C893-6780-7D40-90AA-3A7ACA9EE39E}" type="slidenum">
              <a:rPr lang="fr-FR" smtClean="0"/>
              <a:t>2</a:t>
            </a:fld>
            <a:endParaRPr lang="fr-FR"/>
          </a:p>
        </p:txBody>
      </p:sp>
    </p:spTree>
    <p:extLst>
      <p:ext uri="{BB962C8B-B14F-4D97-AF65-F5344CB8AC3E}">
        <p14:creationId xmlns:p14="http://schemas.microsoft.com/office/powerpoint/2010/main" val="39678711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b="1" dirty="0"/>
              <a:t>CB</a:t>
            </a:r>
          </a:p>
          <a:p>
            <a:pPr marL="0" marR="0" indent="0" algn="l" defTabSz="457200" rtl="0" eaLnBrk="1" fontAlgn="auto" latinLnBrk="0" hangingPunct="1">
              <a:lnSpc>
                <a:spcPct val="100000"/>
              </a:lnSpc>
              <a:spcBef>
                <a:spcPts val="0"/>
              </a:spcBef>
              <a:spcAft>
                <a:spcPts val="0"/>
              </a:spcAft>
              <a:buClrTx/>
              <a:buSzTx/>
              <a:buFontTx/>
              <a:buNone/>
              <a:tabLst/>
              <a:defRPr/>
            </a:pPr>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Nous avons appréhendé </a:t>
            </a:r>
          </a:p>
          <a:p>
            <a:pPr marL="171450" indent="-171450">
              <a:buFontTx/>
              <a:buChar char="-"/>
            </a:pPr>
            <a:r>
              <a:rPr lang="fr-FR" sz="1200" kern="1200" dirty="0">
                <a:solidFill>
                  <a:schemeClr val="tx1"/>
                </a:solidFill>
                <a:effectLst/>
                <a:latin typeface="+mn-lt"/>
                <a:ea typeface="+mn-ea"/>
                <a:cs typeface="+mn-cs"/>
              </a:rPr>
              <a:t>l’évolution des orientations conceptuelles et pédagogiques </a:t>
            </a:r>
          </a:p>
          <a:p>
            <a:pPr marL="171450" indent="-171450">
              <a:buFontTx/>
              <a:buChar char="-"/>
            </a:pPr>
            <a:r>
              <a:rPr lang="fr-FR" sz="1200" kern="1200" dirty="0">
                <a:solidFill>
                  <a:schemeClr val="tx1"/>
                </a:solidFill>
                <a:effectLst/>
                <a:latin typeface="+mn-lt"/>
                <a:ea typeface="+mn-ea"/>
                <a:cs typeface="+mn-cs"/>
              </a:rPr>
              <a:t>ainsi que des contenus de l’enseignement, des méthodes utilisées </a:t>
            </a:r>
          </a:p>
          <a:p>
            <a:pPr marL="171450" indent="-171450">
              <a:buFontTx/>
              <a:buChar char="-"/>
            </a:pPr>
            <a:r>
              <a:rPr lang="fr-FR" sz="1200" kern="1200" dirty="0">
                <a:solidFill>
                  <a:schemeClr val="tx1"/>
                </a:solidFill>
                <a:effectLst/>
                <a:latin typeface="+mn-lt"/>
                <a:ea typeface="+mn-ea"/>
                <a:cs typeface="+mn-cs"/>
              </a:rPr>
              <a:t>et des instruments didactiques mis à profit pour enrichir l’EIDL.</a:t>
            </a:r>
          </a:p>
          <a:p>
            <a:endParaRPr lang="fr-FR" sz="1200" kern="1200" dirty="0">
              <a:solidFill>
                <a:schemeClr val="tx1"/>
              </a:solidFill>
              <a:effectLst/>
              <a:latin typeface="+mn-lt"/>
              <a:ea typeface="+mn-ea"/>
              <a:cs typeface="+mn-cs"/>
            </a:endParaRPr>
          </a:p>
          <a:p>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L’analyse rétrospective tend à </a:t>
            </a:r>
            <a:r>
              <a:rPr lang="fr-FR" sz="1200" u="sng" kern="1200" dirty="0">
                <a:solidFill>
                  <a:schemeClr val="tx1"/>
                </a:solidFill>
                <a:effectLst/>
                <a:latin typeface="+mn-lt"/>
                <a:ea typeface="+mn-ea"/>
                <a:cs typeface="+mn-cs"/>
              </a:rPr>
              <a:t>évaluer les effets </a:t>
            </a:r>
            <a:r>
              <a:rPr lang="fr-FR" sz="1200" kern="1200" dirty="0">
                <a:solidFill>
                  <a:schemeClr val="tx1"/>
                </a:solidFill>
                <a:effectLst/>
                <a:latin typeface="+mn-lt"/>
                <a:ea typeface="+mn-ea"/>
                <a:cs typeface="+mn-cs"/>
              </a:rPr>
              <a:t>de la formation : </a:t>
            </a:r>
          </a:p>
          <a:p>
            <a:pPr marL="171450" indent="-171450">
              <a:buFontTx/>
              <a:buChar char="-"/>
            </a:pPr>
            <a:r>
              <a:rPr lang="fr-FR" sz="1200" kern="1200" dirty="0">
                <a:solidFill>
                  <a:schemeClr val="tx1"/>
                </a:solidFill>
                <a:effectLst/>
                <a:latin typeface="+mn-lt"/>
                <a:ea typeface="+mn-ea"/>
                <a:cs typeface="+mn-cs"/>
              </a:rPr>
              <a:t>au niveau des individus,</a:t>
            </a:r>
          </a:p>
          <a:p>
            <a:pPr marL="171450" indent="-171450">
              <a:buFontTx/>
              <a:buChar char="-"/>
            </a:pPr>
            <a:r>
              <a:rPr lang="fr-FR" sz="1200" kern="1200" dirty="0">
                <a:solidFill>
                  <a:schemeClr val="tx1"/>
                </a:solidFill>
                <a:effectLst/>
                <a:latin typeface="+mn-lt"/>
                <a:ea typeface="+mn-ea"/>
                <a:cs typeface="+mn-cs"/>
              </a:rPr>
              <a:t>par les connaissances acquises à titre personnel, </a:t>
            </a:r>
          </a:p>
          <a:p>
            <a:pPr marL="171450" indent="-171450">
              <a:buFontTx/>
              <a:buChar char="-"/>
            </a:pPr>
            <a:r>
              <a:rPr lang="fr-FR" sz="1200" kern="1200" dirty="0">
                <a:solidFill>
                  <a:schemeClr val="tx1"/>
                </a:solidFill>
                <a:effectLst/>
                <a:latin typeface="+mn-lt"/>
                <a:ea typeface="+mn-ea"/>
                <a:cs typeface="+mn-cs"/>
              </a:rPr>
              <a:t>leurs conséquences sur le parcours professionnel des personnes diplômées, leur insertion institutionnelle et la valeur ajoutée pour l’entreprise dans laquelle ils sont insérés. </a:t>
            </a:r>
          </a:p>
          <a:p>
            <a:endParaRPr lang="fr-FR" sz="1200" kern="1200" dirty="0">
              <a:solidFill>
                <a:schemeClr val="tx1"/>
              </a:solidFill>
              <a:effectLst/>
              <a:latin typeface="+mn-lt"/>
              <a:ea typeface="+mn-ea"/>
              <a:cs typeface="+mn-cs"/>
            </a:endParaRPr>
          </a:p>
          <a:p>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La démarche plus prospective vise à redéfinir sur cette base et dans un dialogue intense avec le CIEDEL le périmètre de la formation EIDL</a:t>
            </a:r>
          </a:p>
          <a:p>
            <a:r>
              <a:rPr lang="fr-FR" sz="1200" kern="1200" dirty="0">
                <a:solidFill>
                  <a:schemeClr val="tx1"/>
                </a:solidFill>
                <a:effectLst/>
                <a:latin typeface="+mn-lt"/>
                <a:ea typeface="+mn-ea"/>
                <a:cs typeface="+mn-cs"/>
              </a:rPr>
              <a:t>afin que celle-ci continue d’être en mesure de </a:t>
            </a:r>
            <a:r>
              <a:rPr lang="fr-FR" sz="1200" u="sng" kern="1200" dirty="0">
                <a:solidFill>
                  <a:schemeClr val="tx1"/>
                </a:solidFill>
                <a:effectLst/>
                <a:latin typeface="+mn-lt"/>
                <a:ea typeface="+mn-ea"/>
                <a:cs typeface="+mn-cs"/>
              </a:rPr>
              <a:t>renforcer les capacités pédagogiques et institutionnelles </a:t>
            </a:r>
            <a:r>
              <a:rPr lang="fr-FR" sz="1200" kern="1200" dirty="0">
                <a:solidFill>
                  <a:schemeClr val="tx1"/>
                </a:solidFill>
                <a:effectLst/>
                <a:latin typeface="+mn-lt"/>
                <a:ea typeface="+mn-ea"/>
                <a:cs typeface="+mn-cs"/>
              </a:rPr>
              <a:t>de l’organisation et d’orienter la formation face aux défis actuels et futurs que représente le développement local et territorial.. </a:t>
            </a:r>
          </a:p>
          <a:p>
            <a:endParaRPr lang="fr-FR" b="1" dirty="0"/>
          </a:p>
        </p:txBody>
      </p:sp>
      <p:sp>
        <p:nvSpPr>
          <p:cNvPr id="4" name="Espace réservé du numéro de diapositive 3"/>
          <p:cNvSpPr>
            <a:spLocks noGrp="1"/>
          </p:cNvSpPr>
          <p:nvPr>
            <p:ph type="sldNum" sz="quarter" idx="10"/>
          </p:nvPr>
        </p:nvSpPr>
        <p:spPr/>
        <p:txBody>
          <a:bodyPr/>
          <a:lstStyle/>
          <a:p>
            <a:fld id="{94B8C893-6780-7D40-90AA-3A7ACA9EE39E}" type="slidenum">
              <a:rPr lang="fr-FR" smtClean="0"/>
              <a:t>3</a:t>
            </a:fld>
            <a:endParaRPr lang="fr-FR"/>
          </a:p>
        </p:txBody>
      </p:sp>
    </p:spTree>
    <p:extLst>
      <p:ext uri="{BB962C8B-B14F-4D97-AF65-F5344CB8AC3E}">
        <p14:creationId xmlns:p14="http://schemas.microsoft.com/office/powerpoint/2010/main" val="25142261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1" dirty="0">
                <a:solidFill>
                  <a:srgbClr val="FF0000"/>
                </a:solidFill>
              </a:rPr>
              <a:t>Attention ! </a:t>
            </a:r>
          </a:p>
          <a:p>
            <a:r>
              <a:rPr lang="fr-FR" sz="1200" b="1" dirty="0">
                <a:solidFill>
                  <a:srgbClr val="FF0000"/>
                </a:solidFill>
              </a:rPr>
              <a:t>Etude effectuée durant</a:t>
            </a:r>
          </a:p>
          <a:p>
            <a:r>
              <a:rPr lang="fr-FR" sz="1200" b="1" dirty="0">
                <a:solidFill>
                  <a:srgbClr val="FF0000"/>
                </a:solidFill>
              </a:rPr>
              <a:t>La période COVID</a:t>
            </a:r>
            <a:endParaRPr lang="fr-CH" sz="1200" b="1" dirty="0">
              <a:solidFill>
                <a:srgbClr val="FF0000"/>
              </a:solidFill>
            </a:endParaRPr>
          </a:p>
          <a:p>
            <a:endParaRPr lang="fr-FR" b="1" dirty="0"/>
          </a:p>
        </p:txBody>
      </p:sp>
      <p:sp>
        <p:nvSpPr>
          <p:cNvPr id="4" name="Espace réservé du numéro de diapositive 3"/>
          <p:cNvSpPr>
            <a:spLocks noGrp="1"/>
          </p:cNvSpPr>
          <p:nvPr>
            <p:ph type="sldNum" sz="quarter" idx="10"/>
          </p:nvPr>
        </p:nvSpPr>
        <p:spPr/>
        <p:txBody>
          <a:bodyPr/>
          <a:lstStyle/>
          <a:p>
            <a:fld id="{94B8C893-6780-7D40-90AA-3A7ACA9EE39E}" type="slidenum">
              <a:rPr lang="fr-FR" smtClean="0"/>
              <a:t>4</a:t>
            </a:fld>
            <a:endParaRPr lang="fr-FR"/>
          </a:p>
        </p:txBody>
      </p:sp>
    </p:spTree>
    <p:extLst>
      <p:ext uri="{BB962C8B-B14F-4D97-AF65-F5344CB8AC3E}">
        <p14:creationId xmlns:p14="http://schemas.microsoft.com/office/powerpoint/2010/main" val="10872182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fr-FR" sz="12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94B8C893-6780-7D40-90AA-3A7ACA9EE39E}" type="slidenum">
              <a:rPr lang="fr-FR" smtClean="0"/>
              <a:t>5</a:t>
            </a:fld>
            <a:endParaRPr lang="fr-FR"/>
          </a:p>
        </p:txBody>
      </p:sp>
    </p:spTree>
    <p:extLst>
      <p:ext uri="{BB962C8B-B14F-4D97-AF65-F5344CB8AC3E}">
        <p14:creationId xmlns:p14="http://schemas.microsoft.com/office/powerpoint/2010/main" val="25142261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b="1" dirty="0"/>
          </a:p>
        </p:txBody>
      </p:sp>
      <p:sp>
        <p:nvSpPr>
          <p:cNvPr id="4" name="Espace réservé du numéro de diapositive 3"/>
          <p:cNvSpPr>
            <a:spLocks noGrp="1"/>
          </p:cNvSpPr>
          <p:nvPr>
            <p:ph type="sldNum" sz="quarter" idx="10"/>
          </p:nvPr>
        </p:nvSpPr>
        <p:spPr/>
        <p:txBody>
          <a:bodyPr/>
          <a:lstStyle/>
          <a:p>
            <a:fld id="{94B8C893-6780-7D40-90AA-3A7ACA9EE39E}" type="slidenum">
              <a:rPr lang="fr-FR" smtClean="0"/>
              <a:t>6</a:t>
            </a:fld>
            <a:endParaRPr lang="fr-FR"/>
          </a:p>
        </p:txBody>
      </p:sp>
    </p:spTree>
    <p:extLst>
      <p:ext uri="{BB962C8B-B14F-4D97-AF65-F5344CB8AC3E}">
        <p14:creationId xmlns:p14="http://schemas.microsoft.com/office/powerpoint/2010/main" val="5309169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kern="1200" dirty="0">
                <a:solidFill>
                  <a:schemeClr val="tx1"/>
                </a:solidFill>
                <a:effectLst/>
                <a:latin typeface="+mn-lt"/>
                <a:ea typeface="+mn-ea"/>
                <a:cs typeface="+mn-cs"/>
              </a:rPr>
              <a:t>. </a:t>
            </a:r>
            <a:endParaRPr lang="fr-FR" b="1" dirty="0"/>
          </a:p>
        </p:txBody>
      </p:sp>
      <p:sp>
        <p:nvSpPr>
          <p:cNvPr id="4" name="Espace réservé du numéro de diapositive 3"/>
          <p:cNvSpPr>
            <a:spLocks noGrp="1"/>
          </p:cNvSpPr>
          <p:nvPr>
            <p:ph type="sldNum" sz="quarter" idx="10"/>
          </p:nvPr>
        </p:nvSpPr>
        <p:spPr/>
        <p:txBody>
          <a:bodyPr/>
          <a:lstStyle/>
          <a:p>
            <a:fld id="{94B8C893-6780-7D40-90AA-3A7ACA9EE39E}" type="slidenum">
              <a:rPr lang="fr-FR" smtClean="0"/>
              <a:t>7</a:t>
            </a:fld>
            <a:endParaRPr lang="fr-FR"/>
          </a:p>
        </p:txBody>
      </p:sp>
    </p:spTree>
    <p:extLst>
      <p:ext uri="{BB962C8B-B14F-4D97-AF65-F5344CB8AC3E}">
        <p14:creationId xmlns:p14="http://schemas.microsoft.com/office/powerpoint/2010/main" val="9664702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b="1" dirty="0"/>
          </a:p>
        </p:txBody>
      </p:sp>
      <p:sp>
        <p:nvSpPr>
          <p:cNvPr id="4" name="Espace réservé du numéro de diapositive 3"/>
          <p:cNvSpPr>
            <a:spLocks noGrp="1"/>
          </p:cNvSpPr>
          <p:nvPr>
            <p:ph type="sldNum" sz="quarter" idx="10"/>
          </p:nvPr>
        </p:nvSpPr>
        <p:spPr/>
        <p:txBody>
          <a:bodyPr/>
          <a:lstStyle/>
          <a:p>
            <a:fld id="{94B8C893-6780-7D40-90AA-3A7ACA9EE39E}" type="slidenum">
              <a:rPr lang="fr-FR" smtClean="0"/>
              <a:t>8</a:t>
            </a:fld>
            <a:endParaRPr lang="fr-FR"/>
          </a:p>
        </p:txBody>
      </p:sp>
    </p:spTree>
    <p:extLst>
      <p:ext uri="{BB962C8B-B14F-4D97-AF65-F5344CB8AC3E}">
        <p14:creationId xmlns:p14="http://schemas.microsoft.com/office/powerpoint/2010/main" val="25142261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b="1" dirty="0"/>
          </a:p>
        </p:txBody>
      </p:sp>
      <p:sp>
        <p:nvSpPr>
          <p:cNvPr id="4" name="Espace réservé du numéro de diapositive 3"/>
          <p:cNvSpPr>
            <a:spLocks noGrp="1"/>
          </p:cNvSpPr>
          <p:nvPr>
            <p:ph type="sldNum" sz="quarter" idx="10"/>
          </p:nvPr>
        </p:nvSpPr>
        <p:spPr/>
        <p:txBody>
          <a:bodyPr/>
          <a:lstStyle/>
          <a:p>
            <a:fld id="{94B8C893-6780-7D40-90AA-3A7ACA9EE39E}" type="slidenum">
              <a:rPr lang="fr-FR" smtClean="0"/>
              <a:t>9</a:t>
            </a:fld>
            <a:endParaRPr lang="fr-FR"/>
          </a:p>
        </p:txBody>
      </p:sp>
    </p:spTree>
    <p:extLst>
      <p:ext uri="{BB962C8B-B14F-4D97-AF65-F5344CB8AC3E}">
        <p14:creationId xmlns:p14="http://schemas.microsoft.com/office/powerpoint/2010/main" val="3725790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FDAF3FC-E96B-9D46-9C21-10C3C968E072}" type="datetime1">
              <a:rPr lang="fr-FR" smtClean="0"/>
              <a:t>29/06/2022</a:t>
            </a:fld>
            <a:endParaRPr lang="en-US" dirty="0"/>
          </a:p>
        </p:txBody>
      </p:sp>
      <p:sp>
        <p:nvSpPr>
          <p:cNvPr id="5" name="Footer Placeholder 4"/>
          <p:cNvSpPr>
            <a:spLocks noGrp="1"/>
          </p:cNvSpPr>
          <p:nvPr>
            <p:ph type="ftr" sz="quarter" idx="11"/>
          </p:nvPr>
        </p:nvSpPr>
        <p:spPr/>
        <p:txBody>
          <a:bodyPr/>
          <a:lstStyle/>
          <a:p>
            <a:r>
              <a:rPr lang="en-US"/>
              <a:t>Bilan bureaux de proximité SCCF</a:t>
            </a:r>
            <a:endParaRPr lang="en-US" dirty="0"/>
          </a:p>
        </p:txBody>
      </p:sp>
      <p:sp>
        <p:nvSpPr>
          <p:cNvPr id="6" name="Slide Number Placeholder 5"/>
          <p:cNvSpPr>
            <a:spLocks noGrp="1"/>
          </p:cNvSpPr>
          <p:nvPr>
            <p:ph type="sldNum" sz="quarter" idx="12"/>
          </p:nvPr>
        </p:nvSpPr>
        <p:spPr/>
        <p:txBody>
          <a:bodyPr/>
          <a:lstStyle/>
          <a:p>
            <a:fld id="{AF88E988-FB04-AB4E-BE5A-59F242AF7F7A}" type="slidenum">
              <a:rPr lang="en-US" smtClean="0"/>
              <a:t>‹N°›</a:t>
            </a:fld>
            <a:endParaRPr lang="en-US"/>
          </a:p>
        </p:txBody>
      </p:sp>
    </p:spTree>
    <p:extLst>
      <p:ext uri="{BB962C8B-B14F-4D97-AF65-F5344CB8AC3E}">
        <p14:creationId xmlns:p14="http://schemas.microsoft.com/office/powerpoint/2010/main" val="1728351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969F41-C9AA-F540-8C7F-DD179E64523A}" type="datetime1">
              <a:rPr lang="fr-FR" smtClean="0"/>
              <a:t>29/06/2022</a:t>
            </a:fld>
            <a:endParaRPr lang="en-US"/>
          </a:p>
        </p:txBody>
      </p:sp>
      <p:sp>
        <p:nvSpPr>
          <p:cNvPr id="5" name="Footer Placeholder 4"/>
          <p:cNvSpPr>
            <a:spLocks noGrp="1"/>
          </p:cNvSpPr>
          <p:nvPr>
            <p:ph type="ftr" sz="quarter" idx="11"/>
          </p:nvPr>
        </p:nvSpPr>
        <p:spPr/>
        <p:txBody>
          <a:bodyPr/>
          <a:lstStyle/>
          <a:p>
            <a:r>
              <a:rPr lang="en-US"/>
              <a:t>Bilan bureaux de proximité SCCF</a:t>
            </a:r>
          </a:p>
        </p:txBody>
      </p:sp>
      <p:sp>
        <p:nvSpPr>
          <p:cNvPr id="6" name="Slide Number Placeholder 5"/>
          <p:cNvSpPr>
            <a:spLocks noGrp="1"/>
          </p:cNvSpPr>
          <p:nvPr>
            <p:ph type="sldNum" sz="quarter" idx="12"/>
          </p:nvPr>
        </p:nvSpPr>
        <p:spPr/>
        <p:txBody>
          <a:bodyPr/>
          <a:lstStyle/>
          <a:p>
            <a:fld id="{2066355A-084C-D24E-9AD2-7E4FC41EA627}" type="slidenum">
              <a:rPr lang="en-US" smtClean="0"/>
              <a:t>‹N°›</a:t>
            </a:fld>
            <a:endParaRPr lang="en-US"/>
          </a:p>
        </p:txBody>
      </p:sp>
    </p:spTree>
    <p:extLst>
      <p:ext uri="{BB962C8B-B14F-4D97-AF65-F5344CB8AC3E}">
        <p14:creationId xmlns:p14="http://schemas.microsoft.com/office/powerpoint/2010/main" val="3723317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578253A-35D2-1045-AA13-36422CADECD5}" type="datetime1">
              <a:rPr lang="fr-FR" smtClean="0"/>
              <a:t>29/06/2022</a:t>
            </a:fld>
            <a:endParaRPr lang="en-US"/>
          </a:p>
        </p:txBody>
      </p:sp>
      <p:sp>
        <p:nvSpPr>
          <p:cNvPr id="5" name="Footer Placeholder 4"/>
          <p:cNvSpPr>
            <a:spLocks noGrp="1"/>
          </p:cNvSpPr>
          <p:nvPr>
            <p:ph type="ftr" sz="quarter" idx="11"/>
          </p:nvPr>
        </p:nvSpPr>
        <p:spPr/>
        <p:txBody>
          <a:bodyPr/>
          <a:lstStyle/>
          <a:p>
            <a:r>
              <a:rPr lang="en-US"/>
              <a:t>Bilan bureaux de proximité SCCF</a:t>
            </a:r>
          </a:p>
        </p:txBody>
      </p:sp>
      <p:sp>
        <p:nvSpPr>
          <p:cNvPr id="6" name="Slide Number Placeholder 5"/>
          <p:cNvSpPr>
            <a:spLocks noGrp="1"/>
          </p:cNvSpPr>
          <p:nvPr>
            <p:ph type="sldNum" sz="quarter" idx="12"/>
          </p:nvPr>
        </p:nvSpPr>
        <p:spPr/>
        <p:txBody>
          <a:bodyPr/>
          <a:lstStyle/>
          <a:p>
            <a:fld id="{2066355A-084C-D24E-9AD2-7E4FC41EA627}" type="slidenum">
              <a:rPr lang="en-US" smtClean="0"/>
              <a:t>‹N°›</a:t>
            </a:fld>
            <a:endParaRPr lang="en-US"/>
          </a:p>
        </p:txBody>
      </p:sp>
    </p:spTree>
    <p:extLst>
      <p:ext uri="{BB962C8B-B14F-4D97-AF65-F5344CB8AC3E}">
        <p14:creationId xmlns:p14="http://schemas.microsoft.com/office/powerpoint/2010/main" val="2417996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73832B-38FE-CF44-8CEF-53A84F90C805}" type="datetime1">
              <a:rPr lang="fr-FR" smtClean="0"/>
              <a:t>29/06/2022</a:t>
            </a:fld>
            <a:endParaRPr lang="en-US"/>
          </a:p>
        </p:txBody>
      </p:sp>
      <p:sp>
        <p:nvSpPr>
          <p:cNvPr id="5" name="Footer Placeholder 4"/>
          <p:cNvSpPr>
            <a:spLocks noGrp="1"/>
          </p:cNvSpPr>
          <p:nvPr>
            <p:ph type="ftr" sz="quarter" idx="11"/>
          </p:nvPr>
        </p:nvSpPr>
        <p:spPr/>
        <p:txBody>
          <a:bodyPr/>
          <a:lstStyle/>
          <a:p>
            <a:r>
              <a:rPr lang="en-US"/>
              <a:t>Bilan bureaux de proximité SCCF</a:t>
            </a:r>
          </a:p>
        </p:txBody>
      </p:sp>
      <p:sp>
        <p:nvSpPr>
          <p:cNvPr id="6" name="Slide Number Placeholder 5"/>
          <p:cNvSpPr>
            <a:spLocks noGrp="1"/>
          </p:cNvSpPr>
          <p:nvPr>
            <p:ph type="sldNum" sz="quarter" idx="12"/>
          </p:nvPr>
        </p:nvSpPr>
        <p:spPr/>
        <p:txBody>
          <a:bodyPr/>
          <a:lstStyle/>
          <a:p>
            <a:fld id="{2066355A-084C-D24E-9AD2-7E4FC41EA627}" type="slidenum">
              <a:rPr lang="en-US" smtClean="0"/>
              <a:t>‹N°›</a:t>
            </a:fld>
            <a:endParaRPr lang="en-US"/>
          </a:p>
        </p:txBody>
      </p:sp>
    </p:spTree>
    <p:extLst>
      <p:ext uri="{BB962C8B-B14F-4D97-AF65-F5344CB8AC3E}">
        <p14:creationId xmlns:p14="http://schemas.microsoft.com/office/powerpoint/2010/main" val="3220382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2528D26-CB13-4B41-8A0E-FD2E7F9D008A}" type="datetime1">
              <a:rPr lang="fr-FR" smtClean="0"/>
              <a:t>29/06/2022</a:t>
            </a:fld>
            <a:endParaRPr lang="en-US"/>
          </a:p>
        </p:txBody>
      </p:sp>
      <p:sp>
        <p:nvSpPr>
          <p:cNvPr id="5" name="Footer Placeholder 4"/>
          <p:cNvSpPr>
            <a:spLocks noGrp="1"/>
          </p:cNvSpPr>
          <p:nvPr>
            <p:ph type="ftr" sz="quarter" idx="11"/>
          </p:nvPr>
        </p:nvSpPr>
        <p:spPr/>
        <p:txBody>
          <a:bodyPr/>
          <a:lstStyle/>
          <a:p>
            <a:r>
              <a:rPr lang="en-US"/>
              <a:t>Bilan bureaux de proximité SCCF</a:t>
            </a:r>
          </a:p>
        </p:txBody>
      </p:sp>
      <p:sp>
        <p:nvSpPr>
          <p:cNvPr id="6" name="Slide Number Placeholder 5"/>
          <p:cNvSpPr>
            <a:spLocks noGrp="1"/>
          </p:cNvSpPr>
          <p:nvPr>
            <p:ph type="sldNum" sz="quarter" idx="12"/>
          </p:nvPr>
        </p:nvSpPr>
        <p:spPr/>
        <p:txBody>
          <a:bodyPr/>
          <a:lstStyle/>
          <a:p>
            <a:fld id="{91AF2B4D-6B12-4EDF-87BB-2B55CECB6611}" type="slidenum">
              <a:rPr lang="en-US" smtClean="0"/>
              <a:pPr/>
              <a:t>‹N°›</a:t>
            </a:fld>
            <a:endParaRPr lang="en-US"/>
          </a:p>
        </p:txBody>
      </p:sp>
    </p:spTree>
    <p:extLst>
      <p:ext uri="{BB962C8B-B14F-4D97-AF65-F5344CB8AC3E}">
        <p14:creationId xmlns:p14="http://schemas.microsoft.com/office/powerpoint/2010/main" val="1122394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331B84F-5DFB-0C4A-BB56-7424DF5638BF}" type="datetime1">
              <a:rPr lang="fr-FR" smtClean="0"/>
              <a:t>29/06/2022</a:t>
            </a:fld>
            <a:endParaRPr lang="en-US"/>
          </a:p>
        </p:txBody>
      </p:sp>
      <p:sp>
        <p:nvSpPr>
          <p:cNvPr id="6" name="Footer Placeholder 5"/>
          <p:cNvSpPr>
            <a:spLocks noGrp="1"/>
          </p:cNvSpPr>
          <p:nvPr>
            <p:ph type="ftr" sz="quarter" idx="11"/>
          </p:nvPr>
        </p:nvSpPr>
        <p:spPr/>
        <p:txBody>
          <a:bodyPr/>
          <a:lstStyle/>
          <a:p>
            <a:r>
              <a:rPr lang="en-US"/>
              <a:t>Bilan bureaux de proximité SCCF</a:t>
            </a:r>
          </a:p>
        </p:txBody>
      </p:sp>
      <p:sp>
        <p:nvSpPr>
          <p:cNvPr id="7" name="Slide Number Placeholder 6"/>
          <p:cNvSpPr>
            <a:spLocks noGrp="1"/>
          </p:cNvSpPr>
          <p:nvPr>
            <p:ph type="sldNum" sz="quarter" idx="12"/>
          </p:nvPr>
        </p:nvSpPr>
        <p:spPr/>
        <p:txBody>
          <a:bodyPr/>
          <a:lstStyle/>
          <a:p>
            <a:fld id="{2066355A-084C-D24E-9AD2-7E4FC41EA627}" type="slidenum">
              <a:rPr lang="en-US" smtClean="0"/>
              <a:t>‹N°›</a:t>
            </a:fld>
            <a:endParaRPr lang="en-US"/>
          </a:p>
        </p:txBody>
      </p:sp>
    </p:spTree>
    <p:extLst>
      <p:ext uri="{BB962C8B-B14F-4D97-AF65-F5344CB8AC3E}">
        <p14:creationId xmlns:p14="http://schemas.microsoft.com/office/powerpoint/2010/main" val="1260594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8DCEE84-1C5D-8841-A6FB-D5CF787353A1}" type="datetime1">
              <a:rPr lang="fr-FR" smtClean="0"/>
              <a:t>29/06/2022</a:t>
            </a:fld>
            <a:endParaRPr lang="en-US"/>
          </a:p>
        </p:txBody>
      </p:sp>
      <p:sp>
        <p:nvSpPr>
          <p:cNvPr id="8" name="Footer Placeholder 7"/>
          <p:cNvSpPr>
            <a:spLocks noGrp="1"/>
          </p:cNvSpPr>
          <p:nvPr>
            <p:ph type="ftr" sz="quarter" idx="11"/>
          </p:nvPr>
        </p:nvSpPr>
        <p:spPr/>
        <p:txBody>
          <a:bodyPr/>
          <a:lstStyle/>
          <a:p>
            <a:r>
              <a:rPr lang="en-US"/>
              <a:t>Bilan bureaux de proximité SCCF</a:t>
            </a:r>
          </a:p>
        </p:txBody>
      </p:sp>
      <p:sp>
        <p:nvSpPr>
          <p:cNvPr id="9" name="Slide Number Placeholder 8"/>
          <p:cNvSpPr>
            <a:spLocks noGrp="1"/>
          </p:cNvSpPr>
          <p:nvPr>
            <p:ph type="sldNum" sz="quarter" idx="12"/>
          </p:nvPr>
        </p:nvSpPr>
        <p:spPr/>
        <p:txBody>
          <a:bodyPr/>
          <a:lstStyle/>
          <a:p>
            <a:fld id="{2066355A-084C-D24E-9AD2-7E4FC41EA627}" type="slidenum">
              <a:rPr lang="en-US" smtClean="0"/>
              <a:t>‹N°›</a:t>
            </a:fld>
            <a:endParaRPr lang="en-US"/>
          </a:p>
        </p:txBody>
      </p:sp>
    </p:spTree>
    <p:extLst>
      <p:ext uri="{BB962C8B-B14F-4D97-AF65-F5344CB8AC3E}">
        <p14:creationId xmlns:p14="http://schemas.microsoft.com/office/powerpoint/2010/main" val="2486824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9C81383-0952-E447-A1D4-0B80A85F54C8}" type="datetime1">
              <a:rPr lang="fr-FR" smtClean="0"/>
              <a:t>29/06/2022</a:t>
            </a:fld>
            <a:endParaRPr lang="en-US"/>
          </a:p>
        </p:txBody>
      </p:sp>
      <p:sp>
        <p:nvSpPr>
          <p:cNvPr id="4" name="Footer Placeholder 3"/>
          <p:cNvSpPr>
            <a:spLocks noGrp="1"/>
          </p:cNvSpPr>
          <p:nvPr>
            <p:ph type="ftr" sz="quarter" idx="11"/>
          </p:nvPr>
        </p:nvSpPr>
        <p:spPr/>
        <p:txBody>
          <a:bodyPr/>
          <a:lstStyle/>
          <a:p>
            <a:r>
              <a:rPr lang="en-US"/>
              <a:t>Bilan bureaux de proximité SCCF</a:t>
            </a:r>
          </a:p>
        </p:txBody>
      </p:sp>
      <p:sp>
        <p:nvSpPr>
          <p:cNvPr id="5" name="Slide Number Placeholder 4"/>
          <p:cNvSpPr>
            <a:spLocks noGrp="1"/>
          </p:cNvSpPr>
          <p:nvPr>
            <p:ph type="sldNum" sz="quarter" idx="12"/>
          </p:nvPr>
        </p:nvSpPr>
        <p:spPr/>
        <p:txBody>
          <a:bodyPr/>
          <a:lstStyle/>
          <a:p>
            <a:fld id="{2066355A-084C-D24E-9AD2-7E4FC41EA627}" type="slidenum">
              <a:rPr lang="en-US" smtClean="0"/>
              <a:t>‹N°›</a:t>
            </a:fld>
            <a:endParaRPr lang="en-US"/>
          </a:p>
        </p:txBody>
      </p:sp>
    </p:spTree>
    <p:extLst>
      <p:ext uri="{BB962C8B-B14F-4D97-AF65-F5344CB8AC3E}">
        <p14:creationId xmlns:p14="http://schemas.microsoft.com/office/powerpoint/2010/main" val="1084712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19375A-CD33-3F44-8071-55323E5BB423}" type="datetime1">
              <a:rPr lang="fr-FR" smtClean="0"/>
              <a:t>29/06/2022</a:t>
            </a:fld>
            <a:endParaRPr lang="en-US"/>
          </a:p>
        </p:txBody>
      </p:sp>
      <p:sp>
        <p:nvSpPr>
          <p:cNvPr id="3" name="Footer Placeholder 2"/>
          <p:cNvSpPr>
            <a:spLocks noGrp="1"/>
          </p:cNvSpPr>
          <p:nvPr>
            <p:ph type="ftr" sz="quarter" idx="11"/>
          </p:nvPr>
        </p:nvSpPr>
        <p:spPr/>
        <p:txBody>
          <a:bodyPr/>
          <a:lstStyle/>
          <a:p>
            <a:r>
              <a:rPr lang="en-US"/>
              <a:t>Bilan bureaux de proximité SCCF</a:t>
            </a:r>
          </a:p>
        </p:txBody>
      </p:sp>
      <p:sp>
        <p:nvSpPr>
          <p:cNvPr id="4" name="Slide Number Placeholder 3"/>
          <p:cNvSpPr>
            <a:spLocks noGrp="1"/>
          </p:cNvSpPr>
          <p:nvPr>
            <p:ph type="sldNum" sz="quarter" idx="12"/>
          </p:nvPr>
        </p:nvSpPr>
        <p:spPr/>
        <p:txBody>
          <a:bodyPr/>
          <a:lstStyle/>
          <a:p>
            <a:fld id="{2066355A-084C-D24E-9AD2-7E4FC41EA627}" type="slidenum">
              <a:rPr lang="en-US" smtClean="0"/>
              <a:t>‹N°›</a:t>
            </a:fld>
            <a:endParaRPr lang="en-US"/>
          </a:p>
        </p:txBody>
      </p:sp>
    </p:spTree>
    <p:extLst>
      <p:ext uri="{BB962C8B-B14F-4D97-AF65-F5344CB8AC3E}">
        <p14:creationId xmlns:p14="http://schemas.microsoft.com/office/powerpoint/2010/main" val="1249224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6F15DD6-A8F2-0740-98BA-1CF3249BD4EE}" type="datetime1">
              <a:rPr lang="fr-FR" smtClean="0"/>
              <a:t>29/06/2022</a:t>
            </a:fld>
            <a:endParaRPr lang="en-US"/>
          </a:p>
        </p:txBody>
      </p:sp>
      <p:sp>
        <p:nvSpPr>
          <p:cNvPr id="6" name="Footer Placeholder 5"/>
          <p:cNvSpPr>
            <a:spLocks noGrp="1"/>
          </p:cNvSpPr>
          <p:nvPr>
            <p:ph type="ftr" sz="quarter" idx="11"/>
          </p:nvPr>
        </p:nvSpPr>
        <p:spPr/>
        <p:txBody>
          <a:bodyPr/>
          <a:lstStyle/>
          <a:p>
            <a:r>
              <a:rPr lang="en-US"/>
              <a:t>Bilan bureaux de proximité SCCF</a:t>
            </a:r>
          </a:p>
        </p:txBody>
      </p:sp>
      <p:sp>
        <p:nvSpPr>
          <p:cNvPr id="7" name="Slide Number Placeholder 6"/>
          <p:cNvSpPr>
            <a:spLocks noGrp="1"/>
          </p:cNvSpPr>
          <p:nvPr>
            <p:ph type="sldNum" sz="quarter" idx="12"/>
          </p:nvPr>
        </p:nvSpPr>
        <p:spPr/>
        <p:txBody>
          <a:bodyPr/>
          <a:lstStyle/>
          <a:p>
            <a:pPr eaLnBrk="1" latinLnBrk="0" hangingPunct="1"/>
            <a:fld id="{2C6B1FF6-39B9-40F5-8B67-33C6354A3D4F}" type="slidenum">
              <a:rPr kumimoji="0" lang="en-US" smtClean="0"/>
              <a:pPr eaLnBrk="1" latinLnBrk="0" hangingPunct="1"/>
              <a:t>‹N°›</a:t>
            </a:fld>
            <a:endParaRPr kumimoji="0" lang="en-US" dirty="0">
              <a:solidFill>
                <a:schemeClr val="accent3">
                  <a:shade val="75000"/>
                </a:schemeClr>
              </a:solidFill>
            </a:endParaRPr>
          </a:p>
        </p:txBody>
      </p:sp>
    </p:spTree>
    <p:extLst>
      <p:ext uri="{BB962C8B-B14F-4D97-AF65-F5344CB8AC3E}">
        <p14:creationId xmlns:p14="http://schemas.microsoft.com/office/powerpoint/2010/main" val="1218220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F98EFC4-CB49-4E4E-A211-E39D6949B1D6}" type="datetime1">
              <a:rPr lang="fr-FR" smtClean="0"/>
              <a:t>29/06/2022</a:t>
            </a:fld>
            <a:endParaRPr lang="en-US"/>
          </a:p>
        </p:txBody>
      </p:sp>
      <p:sp>
        <p:nvSpPr>
          <p:cNvPr id="6" name="Footer Placeholder 5"/>
          <p:cNvSpPr>
            <a:spLocks noGrp="1"/>
          </p:cNvSpPr>
          <p:nvPr>
            <p:ph type="ftr" sz="quarter" idx="11"/>
          </p:nvPr>
        </p:nvSpPr>
        <p:spPr/>
        <p:txBody>
          <a:bodyPr/>
          <a:lstStyle/>
          <a:p>
            <a:r>
              <a:rPr lang="en-US"/>
              <a:t>Bilan bureaux de proximité SCCF</a:t>
            </a:r>
          </a:p>
        </p:txBody>
      </p:sp>
      <p:sp>
        <p:nvSpPr>
          <p:cNvPr id="7" name="Slide Number Placeholder 6"/>
          <p:cNvSpPr>
            <a:spLocks noGrp="1"/>
          </p:cNvSpPr>
          <p:nvPr>
            <p:ph type="sldNum" sz="quarter" idx="12"/>
          </p:nvPr>
        </p:nvSpPr>
        <p:spPr/>
        <p:txBody>
          <a:bodyPr/>
          <a:lstStyle/>
          <a:p>
            <a:fld id="{2066355A-084C-D24E-9AD2-7E4FC41EA627}" type="slidenum">
              <a:rPr lang="en-US" smtClean="0"/>
              <a:t>‹N°›</a:t>
            </a:fld>
            <a:endParaRPr lang="en-US"/>
          </a:p>
        </p:txBody>
      </p:sp>
    </p:spTree>
    <p:extLst>
      <p:ext uri="{BB962C8B-B14F-4D97-AF65-F5344CB8AC3E}">
        <p14:creationId xmlns:p14="http://schemas.microsoft.com/office/powerpoint/2010/main" val="3615983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77F39-E591-1F4B-8F80-0BD1DA4CF047}" type="datetime1">
              <a:rPr lang="fr-FR" smtClean="0"/>
              <a:t>29/06/2022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Bilan bureaux de proximité SCCF</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66355A-084C-D24E-9AD2-7E4FC41EA627}" type="slidenum">
              <a:rPr lang="en-US" smtClean="0"/>
              <a:t>‹N°›</a:t>
            </a:fld>
            <a:endParaRPr lang="en-US"/>
          </a:p>
        </p:txBody>
      </p:sp>
    </p:spTree>
    <p:extLst>
      <p:ext uri="{BB962C8B-B14F-4D97-AF65-F5344CB8AC3E}">
        <p14:creationId xmlns:p14="http://schemas.microsoft.com/office/powerpoint/2010/main" val="3693843513"/>
      </p:ext>
    </p:extLst>
  </p:cSld>
  <p:clrMap bg1="lt1" tx1="dk1" bg2="lt2" tx2="dk2" accent1="accent1" accent2="accent2" accent3="accent3" accent4="accent4" accent5="accent5" accent6="accent6" hlink="hlink" folHlink="folHlink"/>
  <p:sldLayoutIdLst>
    <p:sldLayoutId id="2147493456" r:id="rId1"/>
    <p:sldLayoutId id="2147493457" r:id="rId2"/>
    <p:sldLayoutId id="2147493458" r:id="rId3"/>
    <p:sldLayoutId id="2147493459" r:id="rId4"/>
    <p:sldLayoutId id="2147493460" r:id="rId5"/>
    <p:sldLayoutId id="2147493461" r:id="rId6"/>
    <p:sldLayoutId id="2147493462" r:id="rId7"/>
    <p:sldLayoutId id="2147493463" r:id="rId8"/>
    <p:sldLayoutId id="2147493464" r:id="rId9"/>
    <p:sldLayoutId id="2147493465" r:id="rId10"/>
    <p:sldLayoutId id="2147493466" r:id="rId11"/>
  </p:sldLayoutIdLst>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4.emf"/><Relationship Id="rId5" Type="http://schemas.openxmlformats.org/officeDocument/2006/relationships/package" Target="../embeddings/Microsoft_Word_Document2.docx"/><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Word_Document3.docx"/><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73529" y="0"/>
            <a:ext cx="8471647" cy="2885106"/>
          </a:xfrm>
        </p:spPr>
        <p:txBody>
          <a:bodyPr>
            <a:noAutofit/>
          </a:bodyPr>
          <a:lstStyle/>
          <a:p>
            <a:r>
              <a:rPr lang="fr-FR" sz="4000" dirty="0"/>
              <a:t>ETUDE D’IMPACT PROSPECTIVE DE LA FORMATON EIDL DU CIEDEL</a:t>
            </a:r>
            <a:endParaRPr lang="fr-FR" sz="4000" dirty="0">
              <a:latin typeface="Be Vietnam Regular"/>
              <a:cs typeface="Be Vietnam Regular"/>
            </a:endParaRPr>
          </a:p>
        </p:txBody>
      </p:sp>
      <p:sp>
        <p:nvSpPr>
          <p:cNvPr id="5" name="ZoneTexte 4"/>
          <p:cNvSpPr txBox="1"/>
          <p:nvPr/>
        </p:nvSpPr>
        <p:spPr>
          <a:xfrm>
            <a:off x="996277" y="6124012"/>
            <a:ext cx="7226149" cy="646331"/>
          </a:xfrm>
          <a:prstGeom prst="rect">
            <a:avLst/>
          </a:prstGeom>
          <a:noFill/>
        </p:spPr>
        <p:txBody>
          <a:bodyPr wrap="square" rtlCol="0">
            <a:spAutoFit/>
          </a:bodyPr>
          <a:lstStyle/>
          <a:p>
            <a:pPr algn="ctr"/>
            <a:r>
              <a:rPr lang="fr-FR" dirty="0"/>
              <a:t>Jean-Claude Bolay, Charlotte Boisteau, consultants indépendants</a:t>
            </a:r>
          </a:p>
          <a:p>
            <a:pPr algn="ctr"/>
            <a:r>
              <a:rPr lang="fr-FR" dirty="0"/>
              <a:t>2020-2021</a:t>
            </a:r>
          </a:p>
        </p:txBody>
      </p:sp>
      <p:grpSp>
        <p:nvGrpSpPr>
          <p:cNvPr id="6" name="Group 3"/>
          <p:cNvGrpSpPr>
            <a:grpSpLocks/>
          </p:cNvGrpSpPr>
          <p:nvPr/>
        </p:nvGrpSpPr>
        <p:grpSpPr bwMode="auto">
          <a:xfrm>
            <a:off x="2321877" y="2390914"/>
            <a:ext cx="4421505" cy="3711575"/>
            <a:chOff x="1355" y="-5636"/>
            <a:chExt cx="6963" cy="5845"/>
          </a:xfrm>
        </p:grpSpPr>
        <p:pic>
          <p:nvPicPr>
            <p:cNvPr id="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55" y="-5636"/>
              <a:ext cx="6963" cy="5845"/>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p:cNvSpPr>
              <a:spLocks noChangeArrowheads="1"/>
            </p:cNvSpPr>
            <p:nvPr/>
          </p:nvSpPr>
          <p:spPr bwMode="auto">
            <a:xfrm>
              <a:off x="1417" y="-5613"/>
              <a:ext cx="6840" cy="5724"/>
            </a:xfrm>
            <a:prstGeom prst="rect">
              <a:avLst/>
            </a:prstGeom>
            <a:solidFill>
              <a:srgbClr val="E6442D"/>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9" name="Rectangle 8"/>
            <p:cNvSpPr>
              <a:spLocks noChangeArrowheads="1"/>
            </p:cNvSpPr>
            <p:nvPr/>
          </p:nvSpPr>
          <p:spPr bwMode="auto">
            <a:xfrm>
              <a:off x="1417" y="-5613"/>
              <a:ext cx="6840" cy="5724"/>
            </a:xfrm>
            <a:prstGeom prst="rect">
              <a:avLst/>
            </a:prstGeom>
            <a:noFill/>
            <a:ln w="9525">
              <a:solidFill>
                <a:srgbClr val="497DBA"/>
              </a:solidFill>
              <a:miter lim="800000"/>
              <a:headEnd/>
              <a:tailEnd/>
            </a:ln>
            <a:extLst>
              <a:ext uri="{909E8E84-426E-40dd-AFC4-6F175D3DCCD1}">
                <a14:hiddenFill xmlns=""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fr-FR"/>
            </a:p>
          </p:txBody>
        </p:sp>
      </p:grpSp>
    </p:spTree>
    <p:extLst>
      <p:ext uri="{BB962C8B-B14F-4D97-AF65-F5344CB8AC3E}">
        <p14:creationId xmlns:p14="http://schemas.microsoft.com/office/powerpoint/2010/main" val="21886700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cap="small" dirty="0">
                <a:solidFill>
                  <a:srgbClr val="E6442E"/>
                </a:solidFill>
              </a:rPr>
              <a:t>Les challenges</a:t>
            </a:r>
          </a:p>
        </p:txBody>
      </p:sp>
      <p:sp>
        <p:nvSpPr>
          <p:cNvPr id="3" name="Espace réservé du contenu 2"/>
          <p:cNvSpPr>
            <a:spLocks noGrp="1"/>
          </p:cNvSpPr>
          <p:nvPr>
            <p:ph idx="1"/>
          </p:nvPr>
        </p:nvSpPr>
        <p:spPr>
          <a:xfrm>
            <a:off x="457200" y="1783830"/>
            <a:ext cx="8229600" cy="4342333"/>
          </a:xfrm>
        </p:spPr>
        <p:txBody>
          <a:bodyPr>
            <a:normAutofit/>
          </a:bodyPr>
          <a:lstStyle/>
          <a:p>
            <a:pPr marL="0" indent="0">
              <a:buNone/>
            </a:pPr>
            <a:r>
              <a:rPr lang="fr-FR" sz="1800" i="1" dirty="0">
                <a:latin typeface="Be Vietnam Regular"/>
                <a:cs typeface="Be Vietnam Regular"/>
              </a:rPr>
              <a:t>Challenge 1 : l’incertitude financière</a:t>
            </a:r>
          </a:p>
          <a:p>
            <a:pPr>
              <a:buFont typeface="Wingdings" panose="05000000000000000000" pitchFamily="2" charset="2"/>
              <a:buChar char="Ø"/>
            </a:pPr>
            <a:r>
              <a:rPr lang="fr-FR" sz="1800" dirty="0">
                <a:latin typeface="Be Vietnam Regular"/>
                <a:cs typeface="Be Vietnam Regular"/>
              </a:rPr>
              <a:t>Variation dans le nombre d’étudiants</a:t>
            </a:r>
          </a:p>
          <a:p>
            <a:pPr>
              <a:buFont typeface="Wingdings" panose="05000000000000000000" pitchFamily="2" charset="2"/>
              <a:buChar char="Ø"/>
            </a:pPr>
            <a:r>
              <a:rPr lang="fr-FR" sz="1800" dirty="0">
                <a:latin typeface="Be Vietnam Regular"/>
                <a:cs typeface="Be Vietnam Regular"/>
              </a:rPr>
              <a:t>Coût de la formation</a:t>
            </a:r>
          </a:p>
          <a:p>
            <a:pPr>
              <a:buFont typeface="Wingdings" panose="05000000000000000000" pitchFamily="2" charset="2"/>
              <a:buChar char="Ø"/>
            </a:pPr>
            <a:r>
              <a:rPr lang="fr-FR" sz="1800" dirty="0">
                <a:latin typeface="Be Vietnam Regular"/>
                <a:cs typeface="Be Vietnam Regular"/>
              </a:rPr>
              <a:t>Concurrence sur le marché de la formation</a:t>
            </a:r>
          </a:p>
          <a:p>
            <a:pPr>
              <a:buFont typeface="Wingdings" panose="05000000000000000000" pitchFamily="2" charset="2"/>
              <a:buChar char="Ø"/>
            </a:pPr>
            <a:r>
              <a:rPr lang="fr-FR" sz="1800" dirty="0">
                <a:latin typeface="Be Vietnam Regular"/>
                <a:cs typeface="Be Vietnam Regular"/>
              </a:rPr>
              <a:t>Visas pour étudiants hors espace Schengen</a:t>
            </a:r>
          </a:p>
          <a:p>
            <a:pPr>
              <a:buFont typeface="Wingdings" panose="05000000000000000000" pitchFamily="2" charset="2"/>
              <a:buChar char="Ø"/>
            </a:pPr>
            <a:r>
              <a:rPr lang="fr-FR" sz="1800" dirty="0">
                <a:latin typeface="Be Vietnam Regular"/>
                <a:cs typeface="Be Vietnam Regular"/>
              </a:rPr>
              <a:t>Renouvellement de l’équipe de formateurs</a:t>
            </a:r>
          </a:p>
          <a:p>
            <a:pPr>
              <a:buFont typeface="Wingdings" panose="05000000000000000000" pitchFamily="2" charset="2"/>
              <a:buChar char="Ø"/>
            </a:pPr>
            <a:endParaRPr lang="fr-FR" sz="1800" dirty="0">
              <a:latin typeface="Be Vietnam Regular"/>
              <a:cs typeface="Be Vietnam Regular"/>
            </a:endParaRPr>
          </a:p>
          <a:p>
            <a:pPr marL="0" indent="0">
              <a:buNone/>
            </a:pPr>
            <a:r>
              <a:rPr lang="fr-FR" sz="1800" i="1" dirty="0">
                <a:latin typeface="Be Vietnam Regular"/>
                <a:cs typeface="Be Vietnam Regular"/>
              </a:rPr>
              <a:t>Challenge 2: A la recherche de nouveaux publics</a:t>
            </a:r>
          </a:p>
          <a:p>
            <a:pPr>
              <a:buFont typeface="Wingdings" panose="05000000000000000000" pitchFamily="2" charset="2"/>
              <a:buChar char="Ø"/>
            </a:pPr>
            <a:r>
              <a:rPr lang="fr-FR" sz="1800" dirty="0">
                <a:latin typeface="Be Vietnam Regular"/>
                <a:cs typeface="Be Vietnam Regular"/>
              </a:rPr>
              <a:t>Prospection en France (collectivités territoriales, organisations de la société civile)</a:t>
            </a:r>
          </a:p>
          <a:p>
            <a:pPr>
              <a:buFont typeface="Wingdings" panose="05000000000000000000" pitchFamily="2" charset="2"/>
              <a:buChar char="Ø"/>
            </a:pPr>
            <a:r>
              <a:rPr lang="fr-FR" sz="1800" dirty="0">
                <a:latin typeface="Be Vietnam Regular"/>
                <a:cs typeface="Be Vietnam Regular"/>
              </a:rPr>
              <a:t>Ouverture européenne</a:t>
            </a:r>
          </a:p>
          <a:p>
            <a:pPr>
              <a:buFont typeface="Wingdings" panose="05000000000000000000" pitchFamily="2" charset="2"/>
              <a:buChar char="Ø"/>
            </a:pPr>
            <a:r>
              <a:rPr lang="fr-FR" sz="1800" dirty="0">
                <a:latin typeface="Be Vietnam Regular"/>
                <a:cs typeface="Be Vietnam Regular"/>
              </a:rPr>
              <a:t>Activer le réseau des anciens étudiants pour promotion internationale</a:t>
            </a:r>
          </a:p>
        </p:txBody>
      </p:sp>
      <p:sp>
        <p:nvSpPr>
          <p:cNvPr id="4" name="Espace réservé du pied de page 3"/>
          <p:cNvSpPr>
            <a:spLocks noGrp="1"/>
          </p:cNvSpPr>
          <p:nvPr>
            <p:ph type="ftr" sz="quarter" idx="11"/>
          </p:nvPr>
        </p:nvSpPr>
        <p:spPr>
          <a:xfrm>
            <a:off x="881529" y="6356350"/>
            <a:ext cx="7380941" cy="365125"/>
          </a:xfrm>
        </p:spPr>
        <p:txBody>
          <a:bodyPr/>
          <a:lstStyle/>
          <a:p>
            <a:r>
              <a:rPr lang="fr-FR" dirty="0"/>
              <a:t>ETUDE D’IMPACT PROSPECTIVE DE LA FORMATON EIDL DU CIEDEL</a:t>
            </a:r>
          </a:p>
        </p:txBody>
      </p:sp>
      <p:sp>
        <p:nvSpPr>
          <p:cNvPr id="5" name="Espace réservé du numéro de diapositive 4"/>
          <p:cNvSpPr>
            <a:spLocks noGrp="1"/>
          </p:cNvSpPr>
          <p:nvPr>
            <p:ph type="sldNum" sz="quarter" idx="12"/>
          </p:nvPr>
        </p:nvSpPr>
        <p:spPr/>
        <p:txBody>
          <a:bodyPr/>
          <a:lstStyle/>
          <a:p>
            <a:fld id="{2066355A-084C-D24E-9AD2-7E4FC41EA627}" type="slidenum">
              <a:rPr lang="en-US" smtClean="0"/>
              <a:t>10</a:t>
            </a:fld>
            <a:endParaRPr lang="en-US"/>
          </a:p>
        </p:txBody>
      </p:sp>
    </p:spTree>
    <p:extLst>
      <p:ext uri="{BB962C8B-B14F-4D97-AF65-F5344CB8AC3E}">
        <p14:creationId xmlns:p14="http://schemas.microsoft.com/office/powerpoint/2010/main" val="19971287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cap="small" dirty="0">
                <a:solidFill>
                  <a:srgbClr val="E6442E"/>
                </a:solidFill>
              </a:rPr>
              <a:t>Nos recommandations</a:t>
            </a:r>
          </a:p>
        </p:txBody>
      </p:sp>
      <p:sp>
        <p:nvSpPr>
          <p:cNvPr id="3" name="Espace réservé du contenu 2"/>
          <p:cNvSpPr>
            <a:spLocks noGrp="1"/>
          </p:cNvSpPr>
          <p:nvPr>
            <p:ph idx="1"/>
          </p:nvPr>
        </p:nvSpPr>
        <p:spPr/>
        <p:txBody>
          <a:bodyPr>
            <a:normAutofit/>
          </a:bodyPr>
          <a:lstStyle/>
          <a:p>
            <a:pPr marL="0" indent="0">
              <a:buNone/>
            </a:pPr>
            <a:r>
              <a:rPr lang="fr-FR" sz="1800" dirty="0">
                <a:latin typeface="Be Vietnam Regular"/>
                <a:cs typeface="Be Vietnam Regular"/>
              </a:rPr>
              <a:t>Sur le court et moyen termes</a:t>
            </a:r>
          </a:p>
          <a:p>
            <a:pPr>
              <a:buFont typeface="Wingdings" panose="05000000000000000000" pitchFamily="2" charset="2"/>
              <a:buChar char="Ø"/>
            </a:pPr>
            <a:r>
              <a:rPr lang="fr-FR" sz="1800" dirty="0">
                <a:latin typeface="Be Vietnam Regular"/>
                <a:cs typeface="Be Vietnam Regular"/>
              </a:rPr>
              <a:t>Stratégie de communication visant la promotion de la formation EIDL auprès de nouveaux publics en France et à l’étranger</a:t>
            </a:r>
          </a:p>
          <a:p>
            <a:pPr>
              <a:buFont typeface="Wingdings" panose="05000000000000000000" pitchFamily="2" charset="2"/>
              <a:buChar char="Ø"/>
            </a:pPr>
            <a:r>
              <a:rPr lang="fr-FR" sz="1800" dirty="0">
                <a:latin typeface="Be Vietnam Regular"/>
                <a:cs typeface="Be Vietnam Regular"/>
              </a:rPr>
              <a:t>Stratégie active auprès des bailleurs de fonds, publics et privés, en France, Europe et à l’international</a:t>
            </a:r>
          </a:p>
          <a:p>
            <a:pPr>
              <a:buFont typeface="Wingdings" panose="05000000000000000000" pitchFamily="2" charset="2"/>
              <a:buChar char="Ø"/>
            </a:pPr>
            <a:r>
              <a:rPr lang="fr-FR" sz="1800" dirty="0">
                <a:latin typeface="Be Vietnam Regular"/>
                <a:cs typeface="Be Vietnam Regular"/>
              </a:rPr>
              <a:t>Mobiliser à cet effet le réseau des anciens étudiants</a:t>
            </a:r>
          </a:p>
          <a:p>
            <a:pPr marL="0" indent="0">
              <a:buNone/>
            </a:pPr>
            <a:endParaRPr lang="fr-FR" sz="1800" dirty="0">
              <a:latin typeface="Be Vietnam Regular"/>
              <a:cs typeface="Be Vietnam Regular"/>
            </a:endParaRPr>
          </a:p>
          <a:p>
            <a:pPr marL="0" indent="0">
              <a:buNone/>
            </a:pPr>
            <a:r>
              <a:rPr lang="fr-FR" sz="1800" dirty="0">
                <a:latin typeface="Be Vietnam Regular"/>
                <a:cs typeface="Be Vietnam Regular"/>
              </a:rPr>
              <a:t>Sur le plus long terme</a:t>
            </a:r>
          </a:p>
          <a:p>
            <a:pPr>
              <a:buFont typeface="Wingdings" panose="05000000000000000000" pitchFamily="2" charset="2"/>
              <a:buChar char="Ø"/>
            </a:pPr>
            <a:r>
              <a:rPr lang="fr-FR" sz="1800" dirty="0">
                <a:latin typeface="Be Vietnam Regular"/>
                <a:cs typeface="Be Vietnam Regular"/>
              </a:rPr>
              <a:t>Repenser le fonds (thématiques) et la forme (pédagogies) de la formation EIDL en association avec d’autres organismes de formation</a:t>
            </a:r>
          </a:p>
          <a:p>
            <a:pPr>
              <a:buFont typeface="Wingdings" panose="05000000000000000000" pitchFamily="2" charset="2"/>
              <a:buChar char="Ø"/>
            </a:pPr>
            <a:r>
              <a:rPr lang="fr-FR" sz="1800" dirty="0">
                <a:latin typeface="Be Vietnam Regular"/>
                <a:cs typeface="Be Vietnam Regular"/>
              </a:rPr>
              <a:t>Transformer la formation EIDL en associant 3 variables: formation en présentiel de durée réduite à Lyon – formation à distance  mondialisée – formation opérationnelle en présentiel dans un pays étranger (priorité Afrique)</a:t>
            </a:r>
          </a:p>
        </p:txBody>
      </p:sp>
      <p:sp>
        <p:nvSpPr>
          <p:cNvPr id="4" name="Espace réservé du pied de page 3"/>
          <p:cNvSpPr>
            <a:spLocks noGrp="1"/>
          </p:cNvSpPr>
          <p:nvPr>
            <p:ph type="ftr" sz="quarter" idx="11"/>
          </p:nvPr>
        </p:nvSpPr>
        <p:spPr>
          <a:xfrm>
            <a:off x="881529" y="6356350"/>
            <a:ext cx="7380941" cy="365125"/>
          </a:xfrm>
        </p:spPr>
        <p:txBody>
          <a:bodyPr/>
          <a:lstStyle/>
          <a:p>
            <a:r>
              <a:rPr lang="fr-FR" dirty="0"/>
              <a:t>ETUDE D’IMPACT PROSPECTIVE DE LA FORMATON EIDL DU CIEDEL</a:t>
            </a:r>
          </a:p>
        </p:txBody>
      </p:sp>
      <p:sp>
        <p:nvSpPr>
          <p:cNvPr id="5" name="Espace réservé du numéro de diapositive 4"/>
          <p:cNvSpPr>
            <a:spLocks noGrp="1"/>
          </p:cNvSpPr>
          <p:nvPr>
            <p:ph type="sldNum" sz="quarter" idx="12"/>
          </p:nvPr>
        </p:nvSpPr>
        <p:spPr/>
        <p:txBody>
          <a:bodyPr/>
          <a:lstStyle/>
          <a:p>
            <a:fld id="{2066355A-084C-D24E-9AD2-7E4FC41EA627}" type="slidenum">
              <a:rPr lang="en-US" smtClean="0"/>
              <a:t>11</a:t>
            </a:fld>
            <a:endParaRPr lang="en-US"/>
          </a:p>
        </p:txBody>
      </p:sp>
    </p:spTree>
    <p:extLst>
      <p:ext uri="{BB962C8B-B14F-4D97-AF65-F5344CB8AC3E}">
        <p14:creationId xmlns:p14="http://schemas.microsoft.com/office/powerpoint/2010/main" val="4093461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cap="small" dirty="0">
                <a:solidFill>
                  <a:srgbClr val="E6442E"/>
                </a:solidFill>
              </a:rPr>
              <a:t>Objectifs</a:t>
            </a:r>
          </a:p>
        </p:txBody>
      </p:sp>
      <p:sp>
        <p:nvSpPr>
          <p:cNvPr id="3" name="Espace réservé du contenu 2"/>
          <p:cNvSpPr>
            <a:spLocks noGrp="1"/>
          </p:cNvSpPr>
          <p:nvPr>
            <p:ph idx="1"/>
          </p:nvPr>
        </p:nvSpPr>
        <p:spPr/>
        <p:txBody>
          <a:bodyPr>
            <a:normAutofit/>
          </a:bodyPr>
          <a:lstStyle/>
          <a:p>
            <a:pPr lvl="0"/>
            <a:r>
              <a:rPr lang="fr-FR" sz="1800" b="1" dirty="0">
                <a:latin typeface="Be Vietnam Regular"/>
                <a:cs typeface="Be Vietnam Regular"/>
              </a:rPr>
              <a:t>Une analyse rétrospective </a:t>
            </a:r>
            <a:r>
              <a:rPr lang="fr-FR" sz="1800" dirty="0">
                <a:latin typeface="Be Vietnam Regular"/>
                <a:cs typeface="Be Vietnam Regular"/>
              </a:rPr>
              <a:t>: diagnostic organisationnel et état des lieux de la pratique EIDL</a:t>
            </a:r>
          </a:p>
          <a:p>
            <a:pPr lvl="1"/>
            <a:r>
              <a:rPr lang="fr-FR" sz="1800" dirty="0">
                <a:latin typeface="Be Vietnam Regular"/>
                <a:cs typeface="Be Vietnam Regular"/>
              </a:rPr>
              <a:t>impact que cette formation a eu dans le renforcement institutionnel du Centre </a:t>
            </a:r>
          </a:p>
          <a:p>
            <a:pPr lvl="1"/>
            <a:r>
              <a:rPr lang="fr-FR" sz="1800" dirty="0">
                <a:latin typeface="Be Vietnam Regular"/>
                <a:cs typeface="Be Vietnam Regular"/>
              </a:rPr>
              <a:t>évolution à ce jour des orientations conceptuelles et pédagogiques, contenus de l’enseignement, méthodes utilisées et instruments didactiques mis à profit pour enrichir l’EIDL.</a:t>
            </a:r>
          </a:p>
          <a:p>
            <a:pPr marL="712788" lvl="1" indent="-357188"/>
            <a:r>
              <a:rPr lang="fr-FR" sz="1800" dirty="0">
                <a:latin typeface="Be Vietnam Regular"/>
                <a:cs typeface="Be Vietnam Regular"/>
              </a:rPr>
              <a:t>évaluer les effets de la formation EIDL au niveau des individus (connaissances, conséquences sur parcours professionnel, insertion institutionnelle et valeur ajoutée pour l’entreprise dans laquelle ils sont insérés). </a:t>
            </a:r>
          </a:p>
          <a:p>
            <a:r>
              <a:rPr lang="fr-FR" sz="1800" b="1" dirty="0">
                <a:latin typeface="Be Vietnam Regular"/>
                <a:cs typeface="Be Vietnam Regular"/>
              </a:rPr>
              <a:t>L’étude prospective </a:t>
            </a:r>
            <a:r>
              <a:rPr lang="fr-FR" sz="1800" dirty="0">
                <a:latin typeface="Be Vietnam Regular"/>
                <a:cs typeface="Be Vietnam Regular"/>
              </a:rPr>
              <a:t>: réflexion stratégique et prospective</a:t>
            </a:r>
          </a:p>
          <a:p>
            <a:pPr lvl="1"/>
            <a:r>
              <a:rPr lang="fr-FR" sz="1800" dirty="0">
                <a:latin typeface="Be Vietnam Regular"/>
                <a:cs typeface="Be Vietnam Regular"/>
              </a:rPr>
              <a:t>redéfinir sur cette base le périmètre de la formation EIDL</a:t>
            </a:r>
          </a:p>
        </p:txBody>
      </p:sp>
      <p:sp>
        <p:nvSpPr>
          <p:cNvPr id="4" name="Espace réservé du pied de page 3"/>
          <p:cNvSpPr>
            <a:spLocks noGrp="1"/>
          </p:cNvSpPr>
          <p:nvPr>
            <p:ph type="ftr" sz="quarter" idx="11"/>
          </p:nvPr>
        </p:nvSpPr>
        <p:spPr>
          <a:xfrm>
            <a:off x="1076780" y="6356350"/>
            <a:ext cx="6819605" cy="365125"/>
          </a:xfrm>
        </p:spPr>
        <p:txBody>
          <a:bodyPr/>
          <a:lstStyle/>
          <a:p>
            <a:r>
              <a:rPr lang="fr-FR" dirty="0"/>
              <a:t>ETUDE D’IMPACT PROSPECTIVE DE LA FORMATON EIDL DU CIEDEL</a:t>
            </a:r>
          </a:p>
        </p:txBody>
      </p:sp>
      <p:sp>
        <p:nvSpPr>
          <p:cNvPr id="5" name="Espace réservé du numéro de diapositive 4"/>
          <p:cNvSpPr>
            <a:spLocks noGrp="1"/>
          </p:cNvSpPr>
          <p:nvPr>
            <p:ph type="sldNum" sz="quarter" idx="12"/>
          </p:nvPr>
        </p:nvSpPr>
        <p:spPr/>
        <p:txBody>
          <a:bodyPr/>
          <a:lstStyle/>
          <a:p>
            <a:fld id="{2066355A-084C-D24E-9AD2-7E4FC41EA627}" type="slidenum">
              <a:rPr lang="en-US" smtClean="0"/>
              <a:t>2</a:t>
            </a:fld>
            <a:endParaRPr lang="en-US"/>
          </a:p>
        </p:txBody>
      </p:sp>
    </p:spTree>
    <p:extLst>
      <p:ext uri="{BB962C8B-B14F-4D97-AF65-F5344CB8AC3E}">
        <p14:creationId xmlns:p14="http://schemas.microsoft.com/office/powerpoint/2010/main" val="2170462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cap="small" dirty="0">
                <a:solidFill>
                  <a:srgbClr val="E6442E"/>
                </a:solidFill>
              </a:rPr>
              <a:t>Objet</a:t>
            </a:r>
          </a:p>
        </p:txBody>
      </p:sp>
      <p:sp>
        <p:nvSpPr>
          <p:cNvPr id="3" name="Espace réservé du contenu 2"/>
          <p:cNvSpPr>
            <a:spLocks noGrp="1"/>
          </p:cNvSpPr>
          <p:nvPr>
            <p:ph idx="1"/>
          </p:nvPr>
        </p:nvSpPr>
        <p:spPr/>
        <p:txBody>
          <a:bodyPr>
            <a:normAutofit/>
          </a:bodyPr>
          <a:lstStyle/>
          <a:p>
            <a:pPr marL="0" indent="0">
              <a:buNone/>
            </a:pPr>
            <a:endParaRPr lang="fr-FR" sz="2000" dirty="0">
              <a:latin typeface="Be Vietnam Regular"/>
              <a:cs typeface="Be Vietnam Regular"/>
            </a:endParaRPr>
          </a:p>
          <a:p>
            <a:r>
              <a:rPr lang="fr-BE" sz="2000" dirty="0">
                <a:latin typeface="Be Vietnam Regular"/>
                <a:cs typeface="Be Vietnam Regular"/>
              </a:rPr>
              <a:t>4 axes d’analyse : </a:t>
            </a:r>
          </a:p>
          <a:p>
            <a:pPr marL="0" indent="0">
              <a:buNone/>
            </a:pPr>
            <a:endParaRPr lang="fr-BE" sz="2000" dirty="0">
              <a:latin typeface="Be Vietnam Regular"/>
              <a:cs typeface="Be Vietnam Regular"/>
            </a:endParaRPr>
          </a:p>
          <a:p>
            <a:pPr marL="800100" indent="-457200">
              <a:buFont typeface="Courier New"/>
              <a:buChar char="o"/>
            </a:pPr>
            <a:r>
              <a:rPr lang="fr-FR" sz="2000" b="1" dirty="0">
                <a:latin typeface="Be Vietnam Regular"/>
                <a:cs typeface="Be Vietnam Regular"/>
              </a:rPr>
              <a:t>L’organisation</a:t>
            </a:r>
          </a:p>
          <a:p>
            <a:pPr marL="800100" indent="-457200">
              <a:buFont typeface="Courier New"/>
              <a:buChar char="o"/>
            </a:pPr>
            <a:r>
              <a:rPr lang="fr-FR" sz="2000" b="1" dirty="0">
                <a:latin typeface="Be Vietnam Regular"/>
                <a:cs typeface="Be Vietnam Regular"/>
              </a:rPr>
              <a:t>Les objectifs et contenus de la formation</a:t>
            </a:r>
          </a:p>
          <a:p>
            <a:pPr marL="800100" indent="-457200">
              <a:buFont typeface="Courier New"/>
              <a:buChar char="o"/>
            </a:pPr>
            <a:r>
              <a:rPr lang="fr-FR" sz="2000" b="1" dirty="0">
                <a:latin typeface="Be Vietnam Regular"/>
                <a:cs typeface="Be Vietnam Regular"/>
              </a:rPr>
              <a:t>L’ingénierie pédagogique</a:t>
            </a:r>
          </a:p>
          <a:p>
            <a:pPr marL="800100" indent="-457200">
              <a:buFont typeface="Courier New"/>
              <a:buChar char="o"/>
            </a:pPr>
            <a:r>
              <a:rPr lang="fr-FR" sz="2000" b="1" dirty="0">
                <a:latin typeface="Be Vietnam Regular"/>
                <a:cs typeface="Be Vietnam Regular"/>
              </a:rPr>
              <a:t>Les publics visés et touchés par la formation</a:t>
            </a:r>
          </a:p>
          <a:p>
            <a:endParaRPr lang="fr-FR" sz="2000" dirty="0">
              <a:latin typeface="Be Vietnam Regular"/>
              <a:cs typeface="Be Vietnam Regular"/>
            </a:endParaRPr>
          </a:p>
        </p:txBody>
      </p:sp>
      <p:sp>
        <p:nvSpPr>
          <p:cNvPr id="4" name="Espace réservé du pied de page 3"/>
          <p:cNvSpPr>
            <a:spLocks noGrp="1"/>
          </p:cNvSpPr>
          <p:nvPr>
            <p:ph type="ftr" sz="quarter" idx="11"/>
          </p:nvPr>
        </p:nvSpPr>
        <p:spPr>
          <a:xfrm>
            <a:off x="881529" y="6356350"/>
            <a:ext cx="7380941" cy="365125"/>
          </a:xfrm>
        </p:spPr>
        <p:txBody>
          <a:bodyPr/>
          <a:lstStyle/>
          <a:p>
            <a:r>
              <a:rPr lang="fr-FR" dirty="0"/>
              <a:t>ETUDE D’IMPACT PROSPECTIVE DE LA FORMATON EIDL DU CIEDEL</a:t>
            </a:r>
          </a:p>
        </p:txBody>
      </p:sp>
      <p:sp>
        <p:nvSpPr>
          <p:cNvPr id="5" name="Espace réservé du numéro de diapositive 4"/>
          <p:cNvSpPr>
            <a:spLocks noGrp="1"/>
          </p:cNvSpPr>
          <p:nvPr>
            <p:ph type="sldNum" sz="quarter" idx="12"/>
          </p:nvPr>
        </p:nvSpPr>
        <p:spPr/>
        <p:txBody>
          <a:bodyPr/>
          <a:lstStyle/>
          <a:p>
            <a:fld id="{2066355A-084C-D24E-9AD2-7E4FC41EA627}" type="slidenum">
              <a:rPr lang="en-US" smtClean="0"/>
              <a:t>3</a:t>
            </a:fld>
            <a:endParaRPr lang="en-US"/>
          </a:p>
        </p:txBody>
      </p:sp>
    </p:spTree>
    <p:extLst>
      <p:ext uri="{BB962C8B-B14F-4D97-AF65-F5344CB8AC3E}">
        <p14:creationId xmlns:p14="http://schemas.microsoft.com/office/powerpoint/2010/main" val="1419871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cap="small" dirty="0">
                <a:solidFill>
                  <a:srgbClr val="E6442E"/>
                </a:solidFill>
              </a:rPr>
              <a:t>Méthode de l’étude</a:t>
            </a:r>
          </a:p>
        </p:txBody>
      </p:sp>
      <p:sp>
        <p:nvSpPr>
          <p:cNvPr id="3" name="Espace réservé du contenu 2"/>
          <p:cNvSpPr>
            <a:spLocks noGrp="1"/>
          </p:cNvSpPr>
          <p:nvPr>
            <p:ph idx="1"/>
          </p:nvPr>
        </p:nvSpPr>
        <p:spPr>
          <a:xfrm>
            <a:off x="457199" y="1318847"/>
            <a:ext cx="8229600" cy="4525963"/>
          </a:xfrm>
        </p:spPr>
        <p:txBody>
          <a:bodyPr>
            <a:normAutofit fontScale="92500" lnSpcReduction="20000"/>
          </a:bodyPr>
          <a:lstStyle/>
          <a:p>
            <a:pPr marL="0" indent="0">
              <a:buNone/>
            </a:pPr>
            <a:endParaRPr lang="fr-FR" sz="2000" dirty="0">
              <a:latin typeface="Be Vietnam Regular"/>
              <a:cs typeface="Be Vietnam Regular"/>
            </a:endParaRPr>
          </a:p>
          <a:p>
            <a:r>
              <a:rPr lang="fr-FR" sz="1800" dirty="0">
                <a:effectLst/>
                <a:latin typeface="Be Vietnam Regular" panose="00000500000000000000" pitchFamily="2" charset="0"/>
                <a:ea typeface="Calibri" panose="020F0502020204030204" pitchFamily="34" charset="0"/>
                <a:cs typeface="Calibri" panose="020F0502020204030204" pitchFamily="34" charset="0"/>
              </a:rPr>
              <a:t>Méthodologie orientée changement</a:t>
            </a:r>
            <a:r>
              <a:rPr lang="fr-BE" sz="2000" dirty="0">
                <a:latin typeface="Be Vietnam Regular"/>
                <a:cs typeface="Be Vietnam Regular"/>
              </a:rPr>
              <a:t>: </a:t>
            </a:r>
          </a:p>
          <a:p>
            <a:pPr marL="0" indent="0">
              <a:buNone/>
            </a:pPr>
            <a:endParaRPr lang="fr-BE" sz="800" dirty="0">
              <a:latin typeface="Be Vietnam Regular"/>
              <a:cs typeface="Be Vietnam Regular"/>
            </a:endParaRPr>
          </a:p>
          <a:p>
            <a:pPr marL="800100" indent="-457200">
              <a:buFont typeface="Courier New"/>
              <a:buChar char="o"/>
            </a:pPr>
            <a:r>
              <a:rPr lang="fr-FR" sz="1800" b="1" dirty="0">
                <a:latin typeface="Be Vietnam Regular"/>
                <a:cs typeface="Be Vietnam Regular"/>
              </a:rPr>
              <a:t>Mise en place d’un COPIL</a:t>
            </a:r>
          </a:p>
          <a:p>
            <a:pPr marL="800100" indent="-457200">
              <a:buFont typeface="Courier New"/>
              <a:buChar char="o"/>
            </a:pPr>
            <a:r>
              <a:rPr lang="fr-FR" sz="1800" b="1" dirty="0">
                <a:effectLst/>
                <a:latin typeface="Be Vietnam Regular" panose="00000500000000000000" pitchFamily="2" charset="0"/>
                <a:ea typeface="Calibri" panose="020F0502020204030204" pitchFamily="34" charset="0"/>
                <a:cs typeface="Calibri" panose="020F0502020204030204" pitchFamily="34" charset="0"/>
              </a:rPr>
              <a:t>Approche participative</a:t>
            </a:r>
          </a:p>
          <a:p>
            <a:pPr marL="800100" indent="-457200">
              <a:buFont typeface="Courier New"/>
              <a:buChar char="o"/>
            </a:pPr>
            <a:r>
              <a:rPr lang="fr-FR" sz="1800" b="1" dirty="0">
                <a:effectLst/>
                <a:latin typeface="Be Vietnam Regular" panose="00000500000000000000" pitchFamily="2" charset="0"/>
                <a:ea typeface="Calibri" panose="020F0502020204030204" pitchFamily="34" charset="0"/>
                <a:cs typeface="Calibri" panose="020F0502020204030204" pitchFamily="34" charset="0"/>
              </a:rPr>
              <a:t>Position d’externalité des consultants</a:t>
            </a:r>
          </a:p>
          <a:p>
            <a:pPr marL="800100" indent="-457200">
              <a:buFont typeface="Courier New"/>
              <a:buChar char="o"/>
            </a:pPr>
            <a:r>
              <a:rPr lang="fr-FR" sz="1800" b="1" dirty="0">
                <a:effectLst/>
                <a:latin typeface="Be Vietnam Regular" panose="00000500000000000000" pitchFamily="2" charset="0"/>
                <a:ea typeface="Calibri" panose="020F0502020204030204" pitchFamily="34" charset="0"/>
                <a:cs typeface="Calibri" panose="020F0502020204030204" pitchFamily="34" charset="0"/>
              </a:rPr>
              <a:t>Mise en commun des expériences vécues de la formation</a:t>
            </a:r>
          </a:p>
          <a:p>
            <a:pPr marL="800100" indent="-457200">
              <a:buFont typeface="Courier New"/>
              <a:buChar char="o"/>
            </a:pPr>
            <a:r>
              <a:rPr lang="fr-FR" sz="1800" b="1" dirty="0">
                <a:latin typeface="Be Vietnam Regular" panose="00000500000000000000" pitchFamily="2" charset="0"/>
                <a:ea typeface="Calibri" panose="020F0502020204030204" pitchFamily="34" charset="0"/>
              </a:rPr>
              <a:t>Deux grandes orientations guident l’exercice: </a:t>
            </a:r>
          </a:p>
          <a:p>
            <a:pPr marL="1200150" lvl="1" indent="-457200">
              <a:buFont typeface="Courier New"/>
              <a:buChar char="o"/>
            </a:pPr>
            <a:r>
              <a:rPr lang="fr-FR" sz="1600" dirty="0">
                <a:latin typeface="Be Vietnam Regular" panose="00000500000000000000" pitchFamily="2" charset="0"/>
                <a:ea typeface="Calibri" panose="020F0502020204030204" pitchFamily="34" charset="0"/>
              </a:rPr>
              <a:t>Le diagnostic organisationnel et l’état des lieux de la pratique EIDL</a:t>
            </a:r>
          </a:p>
          <a:p>
            <a:pPr marL="1200150" lvl="1" indent="-457200">
              <a:buFont typeface="Courier New"/>
              <a:buChar char="o"/>
            </a:pPr>
            <a:r>
              <a:rPr lang="fr-FR" sz="1600" dirty="0">
                <a:latin typeface="Be Vietnam Regular" panose="00000500000000000000" pitchFamily="2" charset="0"/>
                <a:ea typeface="Calibri" panose="020F0502020204030204" pitchFamily="34" charset="0"/>
                <a:cs typeface="Calibri" panose="020F0502020204030204" pitchFamily="34" charset="0"/>
              </a:rPr>
              <a:t>La réflexion stratégique et prospective</a:t>
            </a:r>
          </a:p>
          <a:p>
            <a:pPr marL="800100" indent="-457200">
              <a:buFont typeface="Courier New"/>
              <a:buChar char="o"/>
            </a:pPr>
            <a:r>
              <a:rPr lang="fr-FR" sz="1800" b="1" dirty="0">
                <a:effectLst/>
                <a:latin typeface="Be Vietnam Regular" panose="00000500000000000000" pitchFamily="2" charset="0"/>
                <a:ea typeface="Calibri" panose="020F0502020204030204" pitchFamily="34" charset="0"/>
                <a:cs typeface="Calibri" panose="020F0502020204030204" pitchFamily="34" charset="0"/>
              </a:rPr>
              <a:t>Etapes:</a:t>
            </a:r>
          </a:p>
          <a:p>
            <a:pPr marL="1028700" lvl="1">
              <a:buFont typeface="Courier New" panose="02070309020205020404" pitchFamily="49" charset="0"/>
              <a:buChar char="o"/>
            </a:pPr>
            <a:r>
              <a:rPr lang="fr-FR" sz="1600" dirty="0">
                <a:latin typeface="Be Vietnam Regular" panose="00000500000000000000" pitchFamily="2" charset="0"/>
                <a:ea typeface="Calibri" panose="020F0502020204030204" pitchFamily="34" charset="0"/>
                <a:cs typeface="Calibri" panose="020F0502020204030204" pitchFamily="34" charset="0"/>
              </a:rPr>
              <a:t>Analyse documentaire</a:t>
            </a:r>
          </a:p>
          <a:p>
            <a:pPr marL="1028700" lvl="1">
              <a:buFont typeface="Courier New" panose="02070309020205020404" pitchFamily="49" charset="0"/>
              <a:buChar char="o"/>
            </a:pPr>
            <a:r>
              <a:rPr lang="fr-FR" sz="1600" dirty="0">
                <a:latin typeface="Be Vietnam Regular" panose="00000500000000000000" pitchFamily="2" charset="0"/>
                <a:ea typeface="Calibri" panose="020F0502020204030204" pitchFamily="34" charset="0"/>
                <a:cs typeface="Calibri" panose="020F0502020204030204" pitchFamily="34" charset="0"/>
              </a:rPr>
              <a:t>Entretiens et enquête par questionnaire</a:t>
            </a:r>
          </a:p>
          <a:p>
            <a:pPr marL="1028700" lvl="1">
              <a:buFont typeface="Courier New" panose="02070309020205020404" pitchFamily="49" charset="0"/>
              <a:buChar char="o"/>
            </a:pPr>
            <a:r>
              <a:rPr lang="fr-FR" sz="1600" dirty="0">
                <a:latin typeface="Be Vietnam Regular" panose="00000500000000000000" pitchFamily="2" charset="0"/>
                <a:ea typeface="Calibri" panose="020F0502020204030204" pitchFamily="34" charset="0"/>
                <a:cs typeface="Calibri" panose="020F0502020204030204" pitchFamily="34" charset="0"/>
              </a:rPr>
              <a:t>Visite de terrain à Madagascar</a:t>
            </a:r>
          </a:p>
          <a:p>
            <a:pPr marL="1028700" lvl="1">
              <a:buFont typeface="Courier New" panose="02070309020205020404" pitchFamily="49" charset="0"/>
              <a:buChar char="o"/>
            </a:pPr>
            <a:r>
              <a:rPr lang="fr-FR" sz="1600" dirty="0">
                <a:latin typeface="Be Vietnam Regular" panose="00000500000000000000" pitchFamily="2" charset="0"/>
                <a:ea typeface="Calibri" panose="020F0502020204030204" pitchFamily="34" charset="0"/>
                <a:cs typeface="Calibri" panose="020F0502020204030204" pitchFamily="34" charset="0"/>
              </a:rPr>
              <a:t>Analyse des différents matériaux, synthèse et recommandations</a:t>
            </a:r>
          </a:p>
          <a:p>
            <a:pPr marL="1028700" lvl="1">
              <a:buFont typeface="Courier New" panose="02070309020205020404" pitchFamily="49" charset="0"/>
              <a:buChar char="o"/>
            </a:pPr>
            <a:r>
              <a:rPr lang="fr-FR" sz="1600" dirty="0">
                <a:latin typeface="Be Vietnam Regular" panose="00000500000000000000" pitchFamily="2" charset="0"/>
                <a:ea typeface="Calibri" panose="020F0502020204030204" pitchFamily="34" charset="0"/>
                <a:cs typeface="Calibri" panose="020F0502020204030204" pitchFamily="34" charset="0"/>
              </a:rPr>
              <a:t>Focus groupe avec anciens étudiants</a:t>
            </a:r>
          </a:p>
          <a:p>
            <a:pPr marL="1028700" lvl="1">
              <a:buFont typeface="Courier New" panose="02070309020205020404" pitchFamily="49" charset="0"/>
              <a:buChar char="o"/>
            </a:pPr>
            <a:r>
              <a:rPr lang="fr-FR" sz="1600" dirty="0">
                <a:latin typeface="Be Vietnam Regular" panose="00000500000000000000" pitchFamily="2" charset="0"/>
                <a:ea typeface="Calibri" panose="020F0502020204030204" pitchFamily="34" charset="0"/>
                <a:cs typeface="Calibri" panose="020F0502020204030204" pitchFamily="34" charset="0"/>
              </a:rPr>
              <a:t>Débats avec le COPIL et les membres du CIEDEL</a:t>
            </a:r>
          </a:p>
          <a:p>
            <a:pPr marL="1028700" lvl="1">
              <a:buFont typeface="Courier New" panose="02070309020205020404" pitchFamily="49" charset="0"/>
              <a:buChar char="o"/>
            </a:pPr>
            <a:r>
              <a:rPr lang="fr-FR" sz="1600" dirty="0">
                <a:latin typeface="Be Vietnam Regular" panose="00000500000000000000" pitchFamily="2" charset="0"/>
                <a:ea typeface="Calibri" panose="020F0502020204030204" pitchFamily="34" charset="0"/>
                <a:cs typeface="Calibri" panose="020F0502020204030204" pitchFamily="34" charset="0"/>
              </a:rPr>
              <a:t>Rédaction rapport provisoire et rapport final</a:t>
            </a:r>
            <a:endParaRPr lang="fr-FR" sz="1600" dirty="0">
              <a:latin typeface="Be Vietnam Regular" panose="00000500000000000000" pitchFamily="2" charset="0"/>
              <a:ea typeface="Calibri" panose="020F0502020204030204" pitchFamily="34" charset="0"/>
            </a:endParaRPr>
          </a:p>
          <a:p>
            <a:pPr marL="1200150" lvl="1" indent="-457200">
              <a:buFont typeface="Courier New"/>
              <a:buChar char="o"/>
            </a:pPr>
            <a:endParaRPr lang="fr-FR" sz="1600" b="1" dirty="0">
              <a:effectLst/>
              <a:latin typeface="Be Vietnam Regular"/>
              <a:ea typeface="Calibri" panose="020F0502020204030204" pitchFamily="34" charset="0"/>
              <a:cs typeface="Calibri" panose="020F0502020204030204" pitchFamily="34" charset="0"/>
            </a:endParaRPr>
          </a:p>
          <a:p>
            <a:pPr lvl="1" indent="0">
              <a:buNone/>
            </a:pPr>
            <a:endParaRPr lang="fr-FR" sz="1600" dirty="0">
              <a:effectLst/>
              <a:latin typeface="Be Vietnam Regular" panose="00000500000000000000" pitchFamily="2" charset="0"/>
              <a:ea typeface="Calibri" panose="020F0502020204030204" pitchFamily="34" charset="0"/>
              <a:cs typeface="Calibri" panose="020F0502020204030204" pitchFamily="34" charset="0"/>
            </a:endParaRPr>
          </a:p>
        </p:txBody>
      </p:sp>
      <p:sp>
        <p:nvSpPr>
          <p:cNvPr id="4" name="Espace réservé du pied de page 3"/>
          <p:cNvSpPr>
            <a:spLocks noGrp="1"/>
          </p:cNvSpPr>
          <p:nvPr>
            <p:ph type="ftr" sz="quarter" idx="11"/>
          </p:nvPr>
        </p:nvSpPr>
        <p:spPr>
          <a:xfrm>
            <a:off x="881529" y="6356350"/>
            <a:ext cx="7380941" cy="365125"/>
          </a:xfrm>
        </p:spPr>
        <p:txBody>
          <a:bodyPr/>
          <a:lstStyle/>
          <a:p>
            <a:r>
              <a:rPr lang="fr-FR" dirty="0"/>
              <a:t>ETUDE D’IMPACT PROSPECTIVE DE LA FORMATON EIDL DU CIEDEL</a:t>
            </a:r>
          </a:p>
        </p:txBody>
      </p:sp>
      <p:sp>
        <p:nvSpPr>
          <p:cNvPr id="5" name="Espace réservé du numéro de diapositive 4"/>
          <p:cNvSpPr>
            <a:spLocks noGrp="1"/>
          </p:cNvSpPr>
          <p:nvPr>
            <p:ph type="sldNum" sz="quarter" idx="12"/>
          </p:nvPr>
        </p:nvSpPr>
        <p:spPr/>
        <p:txBody>
          <a:bodyPr/>
          <a:lstStyle/>
          <a:p>
            <a:fld id="{2066355A-084C-D24E-9AD2-7E4FC41EA627}" type="slidenum">
              <a:rPr lang="en-US" smtClean="0"/>
              <a:t>4</a:t>
            </a:fld>
            <a:endParaRPr lang="en-US"/>
          </a:p>
        </p:txBody>
      </p:sp>
    </p:spTree>
    <p:extLst>
      <p:ext uri="{BB962C8B-B14F-4D97-AF65-F5344CB8AC3E}">
        <p14:creationId xmlns:p14="http://schemas.microsoft.com/office/powerpoint/2010/main" val="326733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cap="small" dirty="0">
                <a:solidFill>
                  <a:srgbClr val="E6442E"/>
                </a:solidFill>
              </a:rPr>
              <a:t>Le public</a:t>
            </a:r>
          </a:p>
        </p:txBody>
      </p:sp>
      <p:sp>
        <p:nvSpPr>
          <p:cNvPr id="3" name="Espace réservé du contenu 2"/>
          <p:cNvSpPr>
            <a:spLocks noGrp="1"/>
          </p:cNvSpPr>
          <p:nvPr>
            <p:ph idx="1"/>
          </p:nvPr>
        </p:nvSpPr>
        <p:spPr>
          <a:xfrm>
            <a:off x="457200" y="1875294"/>
            <a:ext cx="3355383" cy="4481055"/>
          </a:xfrm>
        </p:spPr>
        <p:txBody>
          <a:bodyPr>
            <a:normAutofit fontScale="92500" lnSpcReduction="10000"/>
          </a:bodyPr>
          <a:lstStyle/>
          <a:p>
            <a:pPr lvl="0"/>
            <a:r>
              <a:rPr lang="fr-FR" sz="2000" dirty="0"/>
              <a:t>Une caractéristique majeure du public ayant suivi la formation EIDL est la diversité des origines et le poids majoritaire que représentent les étrangers, en particulier originaires d’Afrique francophone</a:t>
            </a:r>
          </a:p>
          <a:p>
            <a:r>
              <a:rPr lang="fr-FR" sz="2000" dirty="0"/>
              <a:t>Les participants français représentent depuis toujours une minorité de chaque cohorte d’étudiants de la formation EIDL, mais leur nombre tendrait à augmenter au cours de ces dernières années</a:t>
            </a:r>
          </a:p>
          <a:p>
            <a:endParaRPr lang="fr-FR" sz="2000" dirty="0"/>
          </a:p>
          <a:p>
            <a:endParaRPr lang="fr-FR" sz="2000" b="1" dirty="0">
              <a:solidFill>
                <a:srgbClr val="FF0000"/>
              </a:solidFill>
              <a:latin typeface="Be Vietnam Regular"/>
              <a:cs typeface="Be Vietnam Regular"/>
            </a:endParaRPr>
          </a:p>
          <a:p>
            <a:endParaRPr lang="fr-FR" sz="2000" dirty="0">
              <a:latin typeface="Be Vietnam Regular"/>
              <a:cs typeface="Be Vietnam Regular"/>
            </a:endParaRPr>
          </a:p>
        </p:txBody>
      </p:sp>
      <p:sp>
        <p:nvSpPr>
          <p:cNvPr id="4" name="Espace réservé du pied de page 3"/>
          <p:cNvSpPr>
            <a:spLocks noGrp="1"/>
          </p:cNvSpPr>
          <p:nvPr>
            <p:ph type="ftr" sz="quarter" idx="11"/>
          </p:nvPr>
        </p:nvSpPr>
        <p:spPr>
          <a:xfrm>
            <a:off x="881529" y="6356350"/>
            <a:ext cx="7380941" cy="365125"/>
          </a:xfrm>
        </p:spPr>
        <p:txBody>
          <a:bodyPr/>
          <a:lstStyle/>
          <a:p>
            <a:r>
              <a:rPr lang="fr-FR" dirty="0"/>
              <a:t>ETUDE D’IMPACT PROSPECTIVE DE LA FORMATON EIDL DU CIEDEL</a:t>
            </a:r>
          </a:p>
        </p:txBody>
      </p:sp>
      <p:sp>
        <p:nvSpPr>
          <p:cNvPr id="5" name="Espace réservé du numéro de diapositive 4"/>
          <p:cNvSpPr>
            <a:spLocks noGrp="1"/>
          </p:cNvSpPr>
          <p:nvPr>
            <p:ph type="sldNum" sz="quarter" idx="12"/>
          </p:nvPr>
        </p:nvSpPr>
        <p:spPr/>
        <p:txBody>
          <a:bodyPr/>
          <a:lstStyle/>
          <a:p>
            <a:fld id="{2066355A-084C-D24E-9AD2-7E4FC41EA627}" type="slidenum">
              <a:rPr lang="en-US" smtClean="0"/>
              <a:t>5</a:t>
            </a:fld>
            <a:endParaRPr lang="en-US"/>
          </a:p>
        </p:txBody>
      </p:sp>
      <p:graphicFrame>
        <p:nvGraphicFramePr>
          <p:cNvPr id="6" name="Objet 5"/>
          <p:cNvGraphicFramePr>
            <a:graphicFrameLocks noChangeAspect="1"/>
          </p:cNvGraphicFramePr>
          <p:nvPr>
            <p:extLst>
              <p:ext uri="{D42A27DB-BD31-4B8C-83A1-F6EECF244321}">
                <p14:modId xmlns:p14="http://schemas.microsoft.com/office/powerpoint/2010/main" val="908109202"/>
              </p:ext>
            </p:extLst>
          </p:nvPr>
        </p:nvGraphicFramePr>
        <p:xfrm>
          <a:off x="1160584" y="1875294"/>
          <a:ext cx="10597661" cy="6049506"/>
        </p:xfrm>
        <a:graphic>
          <a:graphicData uri="http://schemas.openxmlformats.org/presentationml/2006/ole">
            <mc:AlternateContent xmlns:mc="http://schemas.openxmlformats.org/markup-compatibility/2006">
              <mc:Choice xmlns:v="urn:schemas-microsoft-com:vml" Requires="v">
                <p:oleObj name="Document" r:id="rId3" imgW="7069523" imgH="3831866" progId="Word.Document.12">
                  <p:embed/>
                </p:oleObj>
              </mc:Choice>
              <mc:Fallback>
                <p:oleObj name="Document" r:id="rId3" imgW="7069523" imgH="3831866" progId="Word.Document.12">
                  <p:embed/>
                  <p:pic>
                    <p:nvPicPr>
                      <p:cNvPr id="0" name=""/>
                      <p:cNvPicPr/>
                      <p:nvPr/>
                    </p:nvPicPr>
                    <p:blipFill>
                      <a:blip r:embed="rId4"/>
                      <a:stretch>
                        <a:fillRect/>
                      </a:stretch>
                    </p:blipFill>
                    <p:spPr>
                      <a:xfrm>
                        <a:off x="1160584" y="1875294"/>
                        <a:ext cx="10597661" cy="6049506"/>
                      </a:xfrm>
                      <a:prstGeom prst="rect">
                        <a:avLst/>
                      </a:prstGeom>
                    </p:spPr>
                  </p:pic>
                </p:oleObj>
              </mc:Fallback>
            </mc:AlternateContent>
          </a:graphicData>
        </a:graphic>
      </p:graphicFrame>
    </p:spTree>
    <p:extLst>
      <p:ext uri="{BB962C8B-B14F-4D97-AF65-F5344CB8AC3E}">
        <p14:creationId xmlns:p14="http://schemas.microsoft.com/office/powerpoint/2010/main" val="205668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t 6"/>
          <p:cNvGraphicFramePr>
            <a:graphicFrameLocks noChangeAspect="1"/>
          </p:cNvGraphicFramePr>
          <p:nvPr>
            <p:extLst>
              <p:ext uri="{D42A27DB-BD31-4B8C-83A1-F6EECF244321}">
                <p14:modId xmlns:p14="http://schemas.microsoft.com/office/powerpoint/2010/main" val="2752801534"/>
              </p:ext>
            </p:extLst>
          </p:nvPr>
        </p:nvGraphicFramePr>
        <p:xfrm>
          <a:off x="89804" y="4714995"/>
          <a:ext cx="5587036" cy="2658819"/>
        </p:xfrm>
        <a:graphic>
          <a:graphicData uri="http://schemas.openxmlformats.org/presentationml/2006/ole">
            <mc:AlternateContent xmlns:mc="http://schemas.openxmlformats.org/markup-compatibility/2006">
              <mc:Choice xmlns:v="urn:schemas-microsoft-com:vml" Requires="v">
                <p:oleObj name="Document" r:id="rId3" imgW="5765800" imgH="2336800" progId="Word.Document.12">
                  <p:embed/>
                </p:oleObj>
              </mc:Choice>
              <mc:Fallback>
                <p:oleObj name="Document" r:id="rId3" imgW="5765800" imgH="2336800" progId="Word.Document.12">
                  <p:embed/>
                  <p:pic>
                    <p:nvPicPr>
                      <p:cNvPr id="0" name=""/>
                      <p:cNvPicPr/>
                      <p:nvPr/>
                    </p:nvPicPr>
                    <p:blipFill>
                      <a:blip r:embed="rId4"/>
                      <a:stretch>
                        <a:fillRect/>
                      </a:stretch>
                    </p:blipFill>
                    <p:spPr>
                      <a:xfrm>
                        <a:off x="89804" y="4714995"/>
                        <a:ext cx="5587036" cy="2658819"/>
                      </a:xfrm>
                      <a:prstGeom prst="rect">
                        <a:avLst/>
                      </a:prstGeom>
                    </p:spPr>
                  </p:pic>
                </p:oleObj>
              </mc:Fallback>
            </mc:AlternateContent>
          </a:graphicData>
        </a:graphic>
      </p:graphicFrame>
      <p:sp>
        <p:nvSpPr>
          <p:cNvPr id="5" name="Espace réservé du numéro de diapositive 4"/>
          <p:cNvSpPr>
            <a:spLocks noGrp="1"/>
          </p:cNvSpPr>
          <p:nvPr>
            <p:ph type="sldNum" sz="quarter" idx="12"/>
          </p:nvPr>
        </p:nvSpPr>
        <p:spPr/>
        <p:txBody>
          <a:bodyPr/>
          <a:lstStyle/>
          <a:p>
            <a:fld id="{2066355A-084C-D24E-9AD2-7E4FC41EA627}" type="slidenum">
              <a:rPr lang="en-US" smtClean="0"/>
              <a:t>6</a:t>
            </a:fld>
            <a:endParaRPr lang="en-US" dirty="0"/>
          </a:p>
        </p:txBody>
      </p:sp>
      <p:graphicFrame>
        <p:nvGraphicFramePr>
          <p:cNvPr id="8" name="Objet 7"/>
          <p:cNvGraphicFramePr>
            <a:graphicFrameLocks noChangeAspect="1"/>
          </p:cNvGraphicFramePr>
          <p:nvPr>
            <p:extLst>
              <p:ext uri="{D42A27DB-BD31-4B8C-83A1-F6EECF244321}">
                <p14:modId xmlns:p14="http://schemas.microsoft.com/office/powerpoint/2010/main" val="482368297"/>
              </p:ext>
            </p:extLst>
          </p:nvPr>
        </p:nvGraphicFramePr>
        <p:xfrm>
          <a:off x="4572000" y="2050012"/>
          <a:ext cx="4246563" cy="3330575"/>
        </p:xfrm>
        <a:graphic>
          <a:graphicData uri="http://schemas.openxmlformats.org/presentationml/2006/ole">
            <mc:AlternateContent xmlns:mc="http://schemas.openxmlformats.org/markup-compatibility/2006">
              <mc:Choice xmlns:v="urn:schemas-microsoft-com:vml" Requires="v">
                <p:oleObj name="Document" r:id="rId5" imgW="4775454" imgH="3755164" progId="Word.Document.12">
                  <p:embed/>
                </p:oleObj>
              </mc:Choice>
              <mc:Fallback>
                <p:oleObj name="Document" r:id="rId5" imgW="4775454" imgH="3755164" progId="Word.Document.12">
                  <p:embed/>
                  <p:pic>
                    <p:nvPicPr>
                      <p:cNvPr id="0" name=""/>
                      <p:cNvPicPr/>
                      <p:nvPr/>
                    </p:nvPicPr>
                    <p:blipFill>
                      <a:blip r:embed="rId6"/>
                      <a:stretch>
                        <a:fillRect/>
                      </a:stretch>
                    </p:blipFill>
                    <p:spPr>
                      <a:xfrm>
                        <a:off x="4572000" y="2050012"/>
                        <a:ext cx="4246563" cy="3330575"/>
                      </a:xfrm>
                      <a:prstGeom prst="rect">
                        <a:avLst/>
                      </a:prstGeom>
                    </p:spPr>
                  </p:pic>
                </p:oleObj>
              </mc:Fallback>
            </mc:AlternateContent>
          </a:graphicData>
        </a:graphic>
      </p:graphicFrame>
      <p:sp>
        <p:nvSpPr>
          <p:cNvPr id="10" name="Rectangle 9"/>
          <p:cNvSpPr/>
          <p:nvPr/>
        </p:nvSpPr>
        <p:spPr>
          <a:xfrm>
            <a:off x="0" y="1547203"/>
            <a:ext cx="4572000" cy="3970318"/>
          </a:xfrm>
          <a:prstGeom prst="rect">
            <a:avLst/>
          </a:prstGeom>
        </p:spPr>
        <p:txBody>
          <a:bodyPr>
            <a:spAutoFit/>
          </a:bodyPr>
          <a:lstStyle/>
          <a:p>
            <a:r>
              <a:rPr lang="fr-FR" dirty="0"/>
              <a:t>Le niveau de satisfaction des anciens étudiants par rapport à la formation EIDL est très majoritairement positif. </a:t>
            </a:r>
          </a:p>
          <a:p>
            <a:endParaRPr lang="fr-FR" dirty="0"/>
          </a:p>
          <a:p>
            <a:pPr lvl="0"/>
            <a:r>
              <a:rPr lang="fr-FR" dirty="0"/>
              <a:t>Les principaux effets reconnus à la formation EIDL par ses anciens étudiants sont : </a:t>
            </a:r>
          </a:p>
          <a:p>
            <a:pPr marL="285750" lvl="0" indent="-285750">
              <a:buFont typeface="Arial"/>
              <a:buChar char="•"/>
            </a:pPr>
            <a:r>
              <a:rPr lang="fr-FR" dirty="0"/>
              <a:t>élévation dans la hiérarchie, </a:t>
            </a:r>
          </a:p>
          <a:p>
            <a:pPr marL="285750" indent="-285750">
              <a:buFont typeface="Arial"/>
              <a:buChar char="•"/>
            </a:pPr>
            <a:r>
              <a:rPr lang="fr-FR" dirty="0"/>
              <a:t>augmentation de salaire, </a:t>
            </a:r>
          </a:p>
          <a:p>
            <a:pPr marL="285750" lvl="0" indent="-285750">
              <a:buFont typeface="Arial"/>
              <a:buChar char="•"/>
            </a:pPr>
            <a:r>
              <a:rPr lang="fr-FR" dirty="0"/>
              <a:t>changement d’entreprise pour un poste à plus hautes responsabilités, </a:t>
            </a:r>
          </a:p>
          <a:p>
            <a:pPr marL="285750" lvl="0" indent="-285750">
              <a:buFont typeface="Arial"/>
              <a:buChar char="•"/>
            </a:pPr>
            <a:r>
              <a:rPr lang="fr-FR" dirty="0"/>
              <a:t>création de son propre bureau</a:t>
            </a:r>
          </a:p>
          <a:p>
            <a:pPr lvl="0"/>
            <a:endParaRPr lang="fr-FR" dirty="0"/>
          </a:p>
          <a:p>
            <a:pPr lvl="0"/>
            <a:endParaRPr lang="fr-FR" dirty="0"/>
          </a:p>
          <a:p>
            <a:pPr lvl="0"/>
            <a:endParaRPr lang="fr-FR" dirty="0"/>
          </a:p>
        </p:txBody>
      </p:sp>
      <p:sp>
        <p:nvSpPr>
          <p:cNvPr id="12" name="Titre 1"/>
          <p:cNvSpPr>
            <a:spLocks noGrp="1"/>
          </p:cNvSpPr>
          <p:nvPr>
            <p:ph type="title"/>
          </p:nvPr>
        </p:nvSpPr>
        <p:spPr>
          <a:xfrm>
            <a:off x="457200" y="274638"/>
            <a:ext cx="8229600" cy="1143000"/>
          </a:xfrm>
        </p:spPr>
        <p:txBody>
          <a:bodyPr/>
          <a:lstStyle/>
          <a:p>
            <a:r>
              <a:rPr lang="fr-FR" b="1" cap="small" dirty="0">
                <a:solidFill>
                  <a:srgbClr val="E6442E"/>
                </a:solidFill>
              </a:rPr>
              <a:t>La satisfaction du public</a:t>
            </a:r>
          </a:p>
        </p:txBody>
      </p:sp>
    </p:spTree>
    <p:extLst>
      <p:ext uri="{BB962C8B-B14F-4D97-AF65-F5344CB8AC3E}">
        <p14:creationId xmlns:p14="http://schemas.microsoft.com/office/powerpoint/2010/main" val="19826049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962635"/>
            <a:ext cx="3660968" cy="4758840"/>
          </a:xfrm>
        </p:spPr>
        <p:txBody>
          <a:bodyPr>
            <a:normAutofit lnSpcReduction="10000"/>
          </a:bodyPr>
          <a:lstStyle/>
          <a:p>
            <a:pPr marL="0" lvl="0" indent="0">
              <a:buNone/>
            </a:pPr>
            <a:r>
              <a:rPr lang="fr-FR" dirty="0"/>
              <a:t>89% des répondants à notre questionnaire déclarent également que la formation EIDL a impulsé des changements concrets dans leur vie personnelle</a:t>
            </a:r>
          </a:p>
          <a:p>
            <a:endParaRPr lang="fr-FR" dirty="0"/>
          </a:p>
        </p:txBody>
      </p:sp>
      <p:sp>
        <p:nvSpPr>
          <p:cNvPr id="5" name="Espace réservé du numéro de diapositive 4"/>
          <p:cNvSpPr>
            <a:spLocks noGrp="1"/>
          </p:cNvSpPr>
          <p:nvPr>
            <p:ph type="sldNum" sz="quarter" idx="12"/>
          </p:nvPr>
        </p:nvSpPr>
        <p:spPr/>
        <p:txBody>
          <a:bodyPr/>
          <a:lstStyle/>
          <a:p>
            <a:fld id="{2066355A-084C-D24E-9AD2-7E4FC41EA627}" type="slidenum">
              <a:rPr lang="en-US" smtClean="0"/>
              <a:t>7</a:t>
            </a:fld>
            <a:endParaRPr lang="en-US"/>
          </a:p>
        </p:txBody>
      </p:sp>
      <p:graphicFrame>
        <p:nvGraphicFramePr>
          <p:cNvPr id="6" name="Objet 5"/>
          <p:cNvGraphicFramePr>
            <a:graphicFrameLocks noChangeAspect="1"/>
          </p:cNvGraphicFramePr>
          <p:nvPr>
            <p:extLst>
              <p:ext uri="{D42A27DB-BD31-4B8C-83A1-F6EECF244321}">
                <p14:modId xmlns:p14="http://schemas.microsoft.com/office/powerpoint/2010/main" val="383002375"/>
              </p:ext>
            </p:extLst>
          </p:nvPr>
        </p:nvGraphicFramePr>
        <p:xfrm>
          <a:off x="3730202" y="3008649"/>
          <a:ext cx="5763754" cy="2455174"/>
        </p:xfrm>
        <a:graphic>
          <a:graphicData uri="http://schemas.openxmlformats.org/presentationml/2006/ole">
            <mc:AlternateContent xmlns:mc="http://schemas.openxmlformats.org/markup-compatibility/2006">
              <mc:Choice xmlns:v="urn:schemas-microsoft-com:vml" Requires="v">
                <p:oleObj name="Document" r:id="rId3" imgW="5765800" imgH="2082800" progId="Word.Document.12">
                  <p:embed/>
                </p:oleObj>
              </mc:Choice>
              <mc:Fallback>
                <p:oleObj name="Document" r:id="rId3" imgW="5765800" imgH="2082800" progId="Word.Document.12">
                  <p:embed/>
                  <p:pic>
                    <p:nvPicPr>
                      <p:cNvPr id="0" name=""/>
                      <p:cNvPicPr/>
                      <p:nvPr/>
                    </p:nvPicPr>
                    <p:blipFill>
                      <a:blip r:embed="rId4"/>
                      <a:stretch>
                        <a:fillRect/>
                      </a:stretch>
                    </p:blipFill>
                    <p:spPr>
                      <a:xfrm>
                        <a:off x="3730202" y="3008649"/>
                        <a:ext cx="5763754" cy="2455174"/>
                      </a:xfrm>
                      <a:prstGeom prst="rect">
                        <a:avLst/>
                      </a:prstGeom>
                    </p:spPr>
                  </p:pic>
                </p:oleObj>
              </mc:Fallback>
            </mc:AlternateContent>
          </a:graphicData>
        </a:graphic>
      </p:graphicFrame>
      <p:sp>
        <p:nvSpPr>
          <p:cNvPr id="7" name="Titre 1"/>
          <p:cNvSpPr>
            <a:spLocks noGrp="1"/>
          </p:cNvSpPr>
          <p:nvPr>
            <p:ph type="title"/>
          </p:nvPr>
        </p:nvSpPr>
        <p:spPr/>
        <p:txBody>
          <a:bodyPr>
            <a:normAutofit/>
          </a:bodyPr>
          <a:lstStyle/>
          <a:p>
            <a:r>
              <a:rPr lang="fr-FR" b="1" cap="small" dirty="0">
                <a:solidFill>
                  <a:srgbClr val="E6442E"/>
                </a:solidFill>
              </a:rPr>
              <a:t>L’impact personnel</a:t>
            </a:r>
          </a:p>
        </p:txBody>
      </p:sp>
      <p:pic>
        <p:nvPicPr>
          <p:cNvPr id="2" name="Image 1">
            <a:extLst>
              <a:ext uri="{FF2B5EF4-FFF2-40B4-BE49-F238E27FC236}">
                <a16:creationId xmlns:a16="http://schemas.microsoft.com/office/drawing/2014/main" id="{D932947A-46E0-5170-3E5F-9F0BF261B0CF}"/>
              </a:ext>
            </a:extLst>
          </p:cNvPr>
          <p:cNvPicPr>
            <a:picLocks noChangeAspect="1"/>
          </p:cNvPicPr>
          <p:nvPr/>
        </p:nvPicPr>
        <p:blipFill>
          <a:blip r:embed="rId5"/>
          <a:stretch>
            <a:fillRect/>
          </a:stretch>
        </p:blipFill>
        <p:spPr>
          <a:xfrm>
            <a:off x="697620" y="6400466"/>
            <a:ext cx="7376799" cy="365792"/>
          </a:xfrm>
          <a:prstGeom prst="rect">
            <a:avLst/>
          </a:prstGeom>
        </p:spPr>
      </p:pic>
    </p:spTree>
    <p:extLst>
      <p:ext uri="{BB962C8B-B14F-4D97-AF65-F5344CB8AC3E}">
        <p14:creationId xmlns:p14="http://schemas.microsoft.com/office/powerpoint/2010/main" val="6733438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cap="small" dirty="0">
                <a:solidFill>
                  <a:srgbClr val="E6442E"/>
                </a:solidFill>
              </a:rPr>
              <a:t>La pédagogie</a:t>
            </a:r>
          </a:p>
        </p:txBody>
      </p:sp>
      <p:sp>
        <p:nvSpPr>
          <p:cNvPr id="3" name="Espace réservé du contenu 2"/>
          <p:cNvSpPr>
            <a:spLocks noGrp="1"/>
          </p:cNvSpPr>
          <p:nvPr>
            <p:ph idx="1"/>
          </p:nvPr>
        </p:nvSpPr>
        <p:spPr>
          <a:xfrm>
            <a:off x="457200" y="1417638"/>
            <a:ext cx="8229600" cy="4525963"/>
          </a:xfrm>
        </p:spPr>
        <p:txBody>
          <a:bodyPr>
            <a:normAutofit fontScale="85000" lnSpcReduction="20000"/>
          </a:bodyPr>
          <a:lstStyle/>
          <a:p>
            <a:pPr marL="0" indent="0">
              <a:buNone/>
            </a:pPr>
            <a:endParaRPr lang="fr-FR" sz="2000" dirty="0">
              <a:latin typeface="Be Vietnam Regular"/>
              <a:cs typeface="Be Vietnam Regular"/>
            </a:endParaRPr>
          </a:p>
          <a:p>
            <a:r>
              <a:rPr lang="fr-FR" sz="2000" dirty="0">
                <a:latin typeface="Be Vietnam Regular"/>
                <a:cs typeface="Be Vietnam Regular"/>
              </a:rPr>
              <a:t>Les fondements éthiques et humanistes et le regard porté sur le développement sont unanimement appréciés par les professionnels suivant la formation EIDL </a:t>
            </a:r>
          </a:p>
          <a:p>
            <a:pPr marL="0" indent="0">
              <a:buNone/>
            </a:pPr>
            <a:endParaRPr lang="fr-FR" sz="2000" dirty="0">
              <a:latin typeface="Be Vietnam Regular"/>
              <a:cs typeface="Be Vietnam Regular"/>
            </a:endParaRPr>
          </a:p>
          <a:p>
            <a:pPr lvl="0"/>
            <a:r>
              <a:rPr lang="fr-FR" sz="2000" dirty="0">
                <a:latin typeface="Be Vietnam Regular"/>
                <a:cs typeface="Be Vietnam Regular"/>
              </a:rPr>
              <a:t>La pédagogie utilisée est largement plébiscitée par les étudiants et la qualité pédagogique des formateurs est largement reconnue</a:t>
            </a:r>
          </a:p>
          <a:p>
            <a:pPr marL="0" lvl="0" indent="0">
              <a:buNone/>
            </a:pPr>
            <a:endParaRPr lang="fr-FR" sz="2000" dirty="0">
              <a:latin typeface="Be Vietnam Regular"/>
              <a:cs typeface="Be Vietnam Regular"/>
            </a:endParaRPr>
          </a:p>
          <a:p>
            <a:r>
              <a:rPr lang="fr-FR" sz="2000" dirty="0">
                <a:latin typeface="Be Vietnam Regular"/>
                <a:cs typeface="Be Vietnam Regular"/>
              </a:rPr>
              <a:t>La formation est aussi est un espace de partage interculturel et d’échanges de pratiques entre tous qui font la force et l’originalité de la formation et doivent guider le futur de la formation</a:t>
            </a:r>
          </a:p>
          <a:p>
            <a:pPr marL="0" indent="0">
              <a:buNone/>
            </a:pPr>
            <a:endParaRPr lang="fr-FR" sz="2000" dirty="0">
              <a:latin typeface="Be Vietnam Regular"/>
              <a:cs typeface="Be Vietnam Regular"/>
            </a:endParaRPr>
          </a:p>
          <a:p>
            <a:pPr lvl="0"/>
            <a:r>
              <a:rPr lang="fr-FR" sz="2000" dirty="0">
                <a:latin typeface="Be Vietnam Regular"/>
                <a:cs typeface="Be Vietnam Regular"/>
              </a:rPr>
              <a:t>Les étudiants apprécient que la formation soit alimentée par l’expertise terrain des formateurs,  mais regrettent de ne pas avoir quelques interlocuteurs plus reconnus sur les plans académique et théorique</a:t>
            </a:r>
          </a:p>
          <a:p>
            <a:pPr marL="0" lvl="0" indent="0">
              <a:buNone/>
            </a:pPr>
            <a:endParaRPr lang="fr-FR" sz="2000" dirty="0">
              <a:latin typeface="Be Vietnam Regular"/>
              <a:cs typeface="Be Vietnam Regular"/>
            </a:endParaRPr>
          </a:p>
          <a:p>
            <a:pPr lvl="0"/>
            <a:r>
              <a:rPr lang="fr-FR" sz="2000" dirty="0">
                <a:latin typeface="Be Vietnam Regular"/>
                <a:cs typeface="Be Vietnam Regular"/>
              </a:rPr>
              <a:t>Les contacts avec les acteurs locaux et régionaux et les travaux de terrain sont grandement appréciés</a:t>
            </a:r>
          </a:p>
          <a:p>
            <a:pPr lvl="0"/>
            <a:endParaRPr lang="fr-FR" sz="2000" dirty="0">
              <a:latin typeface="Be Vietnam Regular"/>
              <a:cs typeface="Be Vietnam Regular"/>
            </a:endParaRPr>
          </a:p>
          <a:p>
            <a:endParaRPr lang="fr-FR" sz="2000" b="1" dirty="0">
              <a:solidFill>
                <a:srgbClr val="FF0000"/>
              </a:solidFill>
              <a:latin typeface="Be Vietnam Regular"/>
              <a:cs typeface="Be Vietnam Regular"/>
            </a:endParaRPr>
          </a:p>
          <a:p>
            <a:endParaRPr lang="fr-FR" sz="2000" dirty="0">
              <a:latin typeface="Be Vietnam Regular"/>
              <a:cs typeface="Be Vietnam Regular"/>
            </a:endParaRPr>
          </a:p>
        </p:txBody>
      </p:sp>
      <p:sp>
        <p:nvSpPr>
          <p:cNvPr id="4" name="Espace réservé du pied de page 3"/>
          <p:cNvSpPr>
            <a:spLocks noGrp="1"/>
          </p:cNvSpPr>
          <p:nvPr>
            <p:ph type="ftr" sz="quarter" idx="11"/>
          </p:nvPr>
        </p:nvSpPr>
        <p:spPr>
          <a:xfrm>
            <a:off x="881529" y="6356350"/>
            <a:ext cx="7380941" cy="365125"/>
          </a:xfrm>
        </p:spPr>
        <p:txBody>
          <a:bodyPr/>
          <a:lstStyle/>
          <a:p>
            <a:r>
              <a:rPr lang="fr-FR" dirty="0"/>
              <a:t>ETUDE D’IMPACT PROSPECTIVE DE LA FORMATON EIDL DU CIEDEL</a:t>
            </a:r>
          </a:p>
        </p:txBody>
      </p:sp>
      <p:sp>
        <p:nvSpPr>
          <p:cNvPr id="5" name="Espace réservé du numéro de diapositive 4"/>
          <p:cNvSpPr>
            <a:spLocks noGrp="1"/>
          </p:cNvSpPr>
          <p:nvPr>
            <p:ph type="sldNum" sz="quarter" idx="12"/>
          </p:nvPr>
        </p:nvSpPr>
        <p:spPr/>
        <p:txBody>
          <a:bodyPr/>
          <a:lstStyle/>
          <a:p>
            <a:fld id="{2066355A-084C-D24E-9AD2-7E4FC41EA627}" type="slidenum">
              <a:rPr lang="en-US" smtClean="0"/>
              <a:t>8</a:t>
            </a:fld>
            <a:endParaRPr lang="en-US"/>
          </a:p>
        </p:txBody>
      </p:sp>
    </p:spTree>
    <p:extLst>
      <p:ext uri="{BB962C8B-B14F-4D97-AF65-F5344CB8AC3E}">
        <p14:creationId xmlns:p14="http://schemas.microsoft.com/office/powerpoint/2010/main" val="2056685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cap="small" dirty="0">
                <a:solidFill>
                  <a:srgbClr val="FF0000"/>
                </a:solidFill>
              </a:rPr>
              <a:t>L’ingénierie pédagogique</a:t>
            </a:r>
            <a:br>
              <a:rPr lang="fr-CH" sz="2200" b="1" dirty="0">
                <a:solidFill>
                  <a:srgbClr val="E6442E"/>
                </a:solidFill>
                <a:latin typeface="Be Vietnam Regular" panose="00000500000000000000" pitchFamily="2" charset="0"/>
                <a:ea typeface="Calibri" panose="020F0502020204030204" pitchFamily="34" charset="0"/>
                <a:cs typeface="Calibri" panose="020F0502020204030204" pitchFamily="34" charset="0"/>
              </a:rPr>
            </a:br>
            <a:endParaRPr lang="fr-FR" sz="2200" dirty="0">
              <a:solidFill>
                <a:srgbClr val="FF0000"/>
              </a:solidFill>
            </a:endParaRPr>
          </a:p>
        </p:txBody>
      </p:sp>
      <p:sp>
        <p:nvSpPr>
          <p:cNvPr id="3" name="Espace réservé du contenu 2"/>
          <p:cNvSpPr>
            <a:spLocks noGrp="1"/>
          </p:cNvSpPr>
          <p:nvPr>
            <p:ph idx="1"/>
          </p:nvPr>
        </p:nvSpPr>
        <p:spPr>
          <a:xfrm>
            <a:off x="860032" y="1747099"/>
            <a:ext cx="7402438" cy="4198089"/>
          </a:xfrm>
        </p:spPr>
        <p:txBody>
          <a:bodyPr>
            <a:noAutofit/>
          </a:bodyPr>
          <a:lstStyle/>
          <a:p>
            <a:pPr marL="342900" lvl="0" indent="-342900" algn="just">
              <a:lnSpc>
                <a:spcPct val="107000"/>
              </a:lnSpc>
              <a:spcBef>
                <a:spcPts val="600"/>
              </a:spcBef>
              <a:spcAft>
                <a:spcPts val="600"/>
              </a:spcAft>
              <a:buFont typeface="Symbol" panose="05050102010706020507" pitchFamily="18" charset="2"/>
              <a:buChar char=""/>
              <a:tabLst>
                <a:tab pos="531495" algn="l"/>
              </a:tabLst>
            </a:pPr>
            <a:r>
              <a:rPr lang="fr-FR" sz="1800" dirty="0">
                <a:effectLst/>
                <a:latin typeface="Be Vietnam Regular"/>
                <a:ea typeface="Calibri" panose="020F0502020204030204" pitchFamily="34" charset="0"/>
                <a:cs typeface="Be Vietnam Regular"/>
              </a:rPr>
              <a:t>Le passage de l’EIDL sur 9 mois a représenté une concentration des activités qui se caractérise par une charge de travail intense pour les enseignants comme pour les apprenants</a:t>
            </a:r>
            <a:endParaRPr lang="fr-CH" sz="1800" dirty="0">
              <a:effectLst/>
              <a:latin typeface="Be Vietnam Regular"/>
              <a:ea typeface="Calibri" panose="020F0502020204030204" pitchFamily="34" charset="0"/>
              <a:cs typeface="Be Vietnam Regular"/>
            </a:endParaRPr>
          </a:p>
          <a:p>
            <a:pPr algn="just">
              <a:lnSpc>
                <a:spcPct val="107000"/>
              </a:lnSpc>
              <a:spcBef>
                <a:spcPts val="600"/>
              </a:spcBef>
              <a:spcAft>
                <a:spcPts val="600"/>
              </a:spcAft>
              <a:buFont typeface="Symbol" panose="05050102010706020507" pitchFamily="18" charset="2"/>
              <a:buChar char=""/>
              <a:tabLst>
                <a:tab pos="531495" algn="l"/>
              </a:tabLst>
            </a:pPr>
            <a:r>
              <a:rPr lang="fr-FR" sz="1800" dirty="0">
                <a:latin typeface="Be Vietnam Regular"/>
                <a:ea typeface="Calibri" panose="020F0502020204030204" pitchFamily="34" charset="0"/>
                <a:cs typeface="Be Vietnam Regular"/>
              </a:rPr>
              <a:t>L’expérimentation de la formation à distance en période de confinement COVID doit déboucher sur une réflexion d’une utilisation appropriée et durable du numérique (mixité en présentiel et à distance)</a:t>
            </a:r>
            <a:endParaRPr lang="fr-CH" sz="1800" dirty="0">
              <a:latin typeface="Be Vietnam Regular"/>
              <a:ea typeface="Calibri" panose="020F0502020204030204" pitchFamily="34" charset="0"/>
              <a:cs typeface="Be Vietnam Regular"/>
            </a:endParaRPr>
          </a:p>
          <a:p>
            <a:pPr marL="342900" lvl="0" indent="-342900" algn="just">
              <a:lnSpc>
                <a:spcPct val="107000"/>
              </a:lnSpc>
              <a:spcBef>
                <a:spcPts val="600"/>
              </a:spcBef>
              <a:spcAft>
                <a:spcPts val="600"/>
              </a:spcAft>
              <a:buFont typeface="Symbol" panose="05050102010706020507" pitchFamily="18" charset="2"/>
              <a:buChar char=""/>
              <a:tabLst>
                <a:tab pos="531495" algn="l"/>
              </a:tabLst>
            </a:pPr>
            <a:r>
              <a:rPr lang="fr-FR" sz="1800" dirty="0">
                <a:effectLst/>
                <a:latin typeface="Be Vietnam Regular"/>
                <a:ea typeface="Calibri" panose="020F0502020204030204" pitchFamily="34" charset="0"/>
                <a:cs typeface="Be Vietnam Regular"/>
              </a:rPr>
              <a:t>La localisation de la totalité de la formation à Lyon représente une coût très élevé pour les étudiants étrangers, dont le nombre risque de diminuer au cours des prochaines années (frais de scolarité et coût de la vie élevés, obtention plus difficile de bourses et de visas)</a:t>
            </a:r>
            <a:endParaRPr lang="fr-FR" sz="1800" dirty="0">
              <a:latin typeface="Be Vietnam Regular"/>
              <a:cs typeface="Be Vietnam Regular"/>
            </a:endParaRPr>
          </a:p>
        </p:txBody>
      </p:sp>
      <p:sp>
        <p:nvSpPr>
          <p:cNvPr id="5" name="Espace réservé du numéro de diapositive 4"/>
          <p:cNvSpPr>
            <a:spLocks noGrp="1"/>
          </p:cNvSpPr>
          <p:nvPr>
            <p:ph type="sldNum" sz="quarter" idx="12"/>
          </p:nvPr>
        </p:nvSpPr>
        <p:spPr/>
        <p:txBody>
          <a:bodyPr/>
          <a:lstStyle/>
          <a:p>
            <a:fld id="{2066355A-084C-D24E-9AD2-7E4FC41EA627}" type="slidenum">
              <a:rPr lang="en-US" smtClean="0"/>
              <a:t>9</a:t>
            </a:fld>
            <a:endParaRPr lang="en-US"/>
          </a:p>
        </p:txBody>
      </p:sp>
      <p:sp>
        <p:nvSpPr>
          <p:cNvPr id="6" name="Espace réservé du pied de page 3">
            <a:extLst>
              <a:ext uri="{FF2B5EF4-FFF2-40B4-BE49-F238E27FC236}">
                <a16:creationId xmlns:a16="http://schemas.microsoft.com/office/drawing/2014/main" id="{9252F992-4664-4BB3-B20B-66A74893B3AC}"/>
              </a:ext>
            </a:extLst>
          </p:cNvPr>
          <p:cNvSpPr>
            <a:spLocks noGrp="1"/>
          </p:cNvSpPr>
          <p:nvPr>
            <p:ph type="ftr" sz="quarter" idx="11"/>
          </p:nvPr>
        </p:nvSpPr>
        <p:spPr>
          <a:xfrm>
            <a:off x="881529" y="6467087"/>
            <a:ext cx="7380941" cy="365125"/>
          </a:xfrm>
        </p:spPr>
        <p:txBody>
          <a:bodyPr/>
          <a:lstStyle/>
          <a:p>
            <a:r>
              <a:rPr lang="fr-FR" dirty="0"/>
              <a:t>ETUDE D’IMPACT PROSPECTIVE DE LA FORMATON EIDL DU CIEDEL</a:t>
            </a:r>
          </a:p>
        </p:txBody>
      </p:sp>
    </p:spTree>
    <p:extLst>
      <p:ext uri="{BB962C8B-B14F-4D97-AF65-F5344CB8AC3E}">
        <p14:creationId xmlns:p14="http://schemas.microsoft.com/office/powerpoint/2010/main" val="2009025377"/>
      </p:ext>
    </p:extLst>
  </p:cSld>
  <p:clrMapOvr>
    <a:masterClrMapping/>
  </p:clrMapOvr>
</p:sld>
</file>

<file path=ppt/theme/theme1.xml><?xml version="1.0" encoding="utf-8"?>
<a:theme xmlns:a="http://schemas.openxmlformats.org/drawingml/2006/main" name="Office Theme">
  <a:themeElements>
    <a:clrScheme name="Été">
      <a:dk1>
        <a:sysClr val="windowText" lastClr="000000"/>
      </a:dk1>
      <a:lt1>
        <a:sysClr val="window" lastClr="FFFFFF"/>
      </a:lt1>
      <a:dk2>
        <a:srgbClr val="D16207"/>
      </a:dk2>
      <a:lt2>
        <a:srgbClr val="F0B31E"/>
      </a:lt2>
      <a:accent1>
        <a:srgbClr val="51A6C2"/>
      </a:accent1>
      <a:accent2>
        <a:srgbClr val="51C2A9"/>
      </a:accent2>
      <a:accent3>
        <a:srgbClr val="7EC251"/>
      </a:accent3>
      <a:accent4>
        <a:srgbClr val="E1DC53"/>
      </a:accent4>
      <a:accent5>
        <a:srgbClr val="B54721"/>
      </a:accent5>
      <a:accent6>
        <a:srgbClr val="A16BB1"/>
      </a:accent6>
      <a:hlink>
        <a:srgbClr val="A40A06"/>
      </a:hlink>
      <a:folHlink>
        <a:srgbClr val="837F1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DE64AEEDD9B7A4D93545ACBE97D4615" ma:contentTypeVersion="2" ma:contentTypeDescription="Create a new document." ma:contentTypeScope="" ma:versionID="f49002b78e3a4a71b814eef46a983816">
  <xsd:schema xmlns:xsd="http://www.w3.org/2001/XMLSchema" xmlns:xs="http://www.w3.org/2001/XMLSchema" xmlns:p="http://schemas.microsoft.com/office/2006/metadata/properties" xmlns:ns2="http://schemas.microsoft.com/sharepoint/v3/fields" targetNamespace="http://schemas.microsoft.com/office/2006/metadata/properties" ma:root="true" ma:fieldsID="38f6db2dd0d9a0cf6a8dc37be32b365b" ns2:_="">
    <xsd:import namespace="http://schemas.microsoft.com/sharepoint/v3/fields"/>
    <xsd:element name="properties">
      <xsd:complexType>
        <xsd:sequence>
          <xsd:element name="documentManagement">
            <xsd:complexType>
              <xsd:all>
                <xsd:element ref="ns2:_Status" minOccurs="0"/>
                <xsd:element ref="ns2:_Vers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tatus" ma:index="8" nillable="true" ma:displayName="Status" ma:default="Not Started" ma:internalName="_Status">
      <xsd:simpleType>
        <xsd:union memberTypes="dms:Text">
          <xsd:simpleType>
            <xsd:restriction base="dms:Choice">
              <xsd:enumeration value="Not Started"/>
              <xsd:enumeration value="Draft"/>
              <xsd:enumeration value="Reviewed"/>
              <xsd:enumeration value="Scheduled"/>
              <xsd:enumeration value="Published"/>
              <xsd:enumeration value="Final"/>
              <xsd:enumeration value="Expired"/>
            </xsd:restriction>
          </xsd:simpleType>
        </xsd:union>
      </xsd:simpleType>
    </xsd:element>
    <xsd:element name="_Version" ma:index="9" nillable="true" ma:displayName="Version" ma:internalName="_Version">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ma:displayName="Status"/>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Version xmlns="http://schemas.microsoft.com/sharepoint/v3/fields" xsi:nil="true"/>
    <_Status xmlns="http://schemas.microsoft.com/sharepoint/v3/fields">Not Started</_Statu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4214858-785C-42F7-BE66-6D0E79395F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field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B6F2769-7194-4217-93D3-3AF3A4742282}">
  <ds:schemaRefs>
    <ds:schemaRef ds:uri="http://schemas.microsoft.com/office/2006/metadata/properties"/>
    <ds:schemaRef ds:uri="http://schemas.microsoft.com/office/infopath/2007/PartnerControls"/>
    <ds:schemaRef ds:uri="http://schemas.microsoft.com/sharepoint/v3/fields"/>
  </ds:schemaRefs>
</ds:datastoreItem>
</file>

<file path=customXml/itemProps3.xml><?xml version="1.0" encoding="utf-8"?>
<ds:datastoreItem xmlns:ds="http://schemas.openxmlformats.org/officeDocument/2006/customXml" ds:itemID="{87D2A1B0-FF3E-4009-940D-AED0EB70AA2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FNEMasterTemplateForThemePreview.pptx</Template>
  <TotalTime>1565</TotalTime>
  <Words>1038</Words>
  <Application>Microsoft Office PowerPoint</Application>
  <PresentationFormat>Affichage à l'écran (4:3)</PresentationFormat>
  <Paragraphs>138</Paragraphs>
  <Slides>11</Slides>
  <Notes>11</Notes>
  <HiddenSlides>0</HiddenSlides>
  <MMClips>0</MMClips>
  <ScaleCrop>false</ScaleCrop>
  <HeadingPairs>
    <vt:vector size="8" baseType="variant">
      <vt:variant>
        <vt:lpstr>Polices utilisées</vt:lpstr>
      </vt:variant>
      <vt:variant>
        <vt:i4>8</vt:i4>
      </vt:variant>
      <vt:variant>
        <vt:lpstr>Thème</vt:lpstr>
      </vt:variant>
      <vt:variant>
        <vt:i4>1</vt:i4>
      </vt:variant>
      <vt:variant>
        <vt:lpstr>Serveurs OLE incorporés</vt:lpstr>
      </vt:variant>
      <vt:variant>
        <vt:i4>1</vt:i4>
      </vt:variant>
      <vt:variant>
        <vt:lpstr>Titres des diapositives</vt:lpstr>
      </vt:variant>
      <vt:variant>
        <vt:i4>11</vt:i4>
      </vt:variant>
    </vt:vector>
  </HeadingPairs>
  <TitlesOfParts>
    <vt:vector size="21" baseType="lpstr">
      <vt:lpstr>Arial</vt:lpstr>
      <vt:lpstr>Be Vietnam Regular</vt:lpstr>
      <vt:lpstr>Calibri</vt:lpstr>
      <vt:lpstr>Courier New</vt:lpstr>
      <vt:lpstr>Franklin Gothic Book</vt:lpstr>
      <vt:lpstr>Franklin Gothic Medium</vt:lpstr>
      <vt:lpstr>Symbol</vt:lpstr>
      <vt:lpstr>Wingdings</vt:lpstr>
      <vt:lpstr>Office Theme</vt:lpstr>
      <vt:lpstr>Document</vt:lpstr>
      <vt:lpstr>ETUDE D’IMPACT PROSPECTIVE DE LA FORMATON EIDL DU CIEDEL</vt:lpstr>
      <vt:lpstr>Objectifs</vt:lpstr>
      <vt:lpstr>Objet</vt:lpstr>
      <vt:lpstr>Méthode de l’étude</vt:lpstr>
      <vt:lpstr>Le public</vt:lpstr>
      <vt:lpstr>La satisfaction du public</vt:lpstr>
      <vt:lpstr>L’impact personnel</vt:lpstr>
      <vt:lpstr>La pédagogie</vt:lpstr>
      <vt:lpstr>L’ingénierie pédagogique </vt:lpstr>
      <vt:lpstr>Les challenges</vt:lpstr>
      <vt:lpstr>Nos recommandations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FileNewTemplate</dc:title>
  <dc:creator>Diana</dc:creator>
  <cp:lastModifiedBy>jc bolay</cp:lastModifiedBy>
  <cp:revision>139</cp:revision>
  <dcterms:created xsi:type="dcterms:W3CDTF">2010-04-12T23:12:02Z</dcterms:created>
  <dcterms:modified xsi:type="dcterms:W3CDTF">2022-06-29T07:44:25Z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0x0101000DE64AEEDD9B7A4D93545ACBE97D4615</vt:lpwstr>
  </property>
</Properties>
</file>