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458" r:id="rId2"/>
    <p:sldId id="439" r:id="rId3"/>
    <p:sldId id="440" r:id="rId4"/>
    <p:sldId id="425" r:id="rId5"/>
    <p:sldId id="454" r:id="rId6"/>
    <p:sldId id="284" r:id="rId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FF5D"/>
    <a:srgbClr val="7CF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82429"/>
  </p:normalViewPr>
  <p:slideViewPr>
    <p:cSldViewPr snapToGrid="0" snapToObjects="1">
      <p:cViewPr varScale="1">
        <p:scale>
          <a:sx n="90" d="100"/>
          <a:sy n="90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0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7675A-0D08-2E4E-9EDD-3D0FD210D64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526F4-ED58-1E4F-88F1-8E74EC9C3A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8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8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3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1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0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6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1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2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8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1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6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5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\\Users\astridbrousselle\EN%20COURS\Articles\Book%20Project\Most%20recent-one%20document\CC%20BY-ND%203.0" TargetMode="External"/><Relationship Id="rId2" Type="http://schemas.openxmlformats.org/officeDocument/2006/relationships/hyperlink" Target="https://ebookcentral.proquest.com/lib/UVIC/detail.action?docID=3033893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177/13563890221107044" TargetMode="External"/><Relationship Id="rId4" Type="http://schemas.openxmlformats.org/officeDocument/2006/relationships/hyperlink" Target="https://www.stockholmresilience.org/research/research-news/2016-06-14-the-sdgs-wedding-cak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xfamilibrary.openrepository.com/bitstream/handle/10546/621052/mb-confronting-carbon-inequality-210920-en.pdf" TargetMode="External"/><Relationship Id="rId7" Type="http://schemas.openxmlformats.org/officeDocument/2006/relationships/hyperlink" Target="http://dx.doi.org/10.1016/S0140-6736(15)60854-6" TargetMode="External"/><Relationship Id="rId2" Type="http://schemas.openxmlformats.org/officeDocument/2006/relationships/hyperlink" Target="https://doi.org/https:/doi.org/10.1177/135638902412274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tats.un.org/sdgs/report/2024/The-Sustainable-Development-Goals-Report-2024.pdf" TargetMode="External"/><Relationship Id="rId5" Type="http://schemas.openxmlformats.org/officeDocument/2006/relationships/hyperlink" Target="http://dx.doi.org/10.1016/S0140-6736(15)60901-1" TargetMode="External"/><Relationship Id="rId4" Type="http://schemas.openxmlformats.org/officeDocument/2006/relationships/hyperlink" Target="https://doi.org/10.1126/sciadv.adh2458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06B8AF-8F53-5FE9-A58F-2EEBF52FB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341" y="1298387"/>
            <a:ext cx="4826795" cy="2858363"/>
          </a:xfrm>
        </p:spPr>
        <p:txBody>
          <a:bodyPr anchor="ctr">
            <a:normAutofit/>
          </a:bodyPr>
          <a:lstStyle/>
          <a:p>
            <a:r>
              <a:rPr lang="en-US" sz="4800" dirty="0"/>
              <a:t>La santé </a:t>
            </a:r>
            <a:r>
              <a:rPr lang="en-US" sz="4800" dirty="0" err="1"/>
              <a:t>planétaire</a:t>
            </a:r>
            <a:r>
              <a:rPr lang="en-US" sz="4800" dirty="0"/>
              <a:t> dans la pratique </a:t>
            </a:r>
            <a:r>
              <a:rPr lang="en-US" sz="4800" dirty="0" err="1"/>
              <a:t>évaluative</a:t>
            </a:r>
            <a:endParaRPr lang="en-CA" sz="50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3920E40-6EA3-1B69-E4FC-228BD5141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597" y="4156750"/>
            <a:ext cx="4830283" cy="2356503"/>
          </a:xfrm>
        </p:spPr>
        <p:txBody>
          <a:bodyPr>
            <a:normAutofit/>
          </a:bodyPr>
          <a:lstStyle/>
          <a:p>
            <a:r>
              <a:rPr lang="en-US" sz="2200" dirty="0" err="1"/>
              <a:t>Présentation</a:t>
            </a:r>
            <a:r>
              <a:rPr lang="en-US" sz="2200" dirty="0"/>
              <a:t> au réseau F3E</a:t>
            </a:r>
          </a:p>
          <a:p>
            <a:r>
              <a:rPr lang="en-US" sz="2200" dirty="0"/>
              <a:t>Astrid Brousselle, </a:t>
            </a:r>
            <a:r>
              <a:rPr lang="en-US" sz="2200" dirty="0" err="1"/>
              <a:t>Professeure</a:t>
            </a:r>
            <a:r>
              <a:rPr lang="en-US" sz="2200" dirty="0"/>
              <a:t> , School of Public Administration, University of Victoria (Canada)</a:t>
            </a:r>
          </a:p>
          <a:p>
            <a:r>
              <a:rPr lang="en-US" sz="2200" dirty="0" err="1"/>
              <a:t>astrid@uvic.ca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B16EB6-B055-58B9-8409-DE5C42F31E9B}"/>
              </a:ext>
            </a:extLst>
          </p:cNvPr>
          <p:cNvSpPr txBox="1"/>
          <p:nvPr/>
        </p:nvSpPr>
        <p:spPr>
          <a:xfrm>
            <a:off x="831849" y="375057"/>
            <a:ext cx="105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i="1" dirty="0"/>
              <a:t>I acknowledge with respect the Lekwungen peoples on whose traditional territory the University of Victoria stands, and the Songhees, Esquimalt and </a:t>
            </a:r>
            <a:r>
              <a:rPr lang="en-CA" sz="1600" i="1" u="sng" dirty="0"/>
              <a:t>W</a:t>
            </a:r>
            <a:r>
              <a:rPr lang="en-CA" sz="1600" i="1" dirty="0"/>
              <a:t>SÁNEĆ peoples whose historical relationships with the land continue to this day.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9A76C-F167-7CFF-7C6C-A3608EB36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639047"/>
            <a:ext cx="5892217" cy="44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0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F9C64-3CD5-95CE-3EE1-077AE0262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B8FE62-9EFE-3998-1728-5973E650728D}"/>
              </a:ext>
            </a:extLst>
          </p:cNvPr>
          <p:cNvSpPr/>
          <p:nvPr/>
        </p:nvSpPr>
        <p:spPr>
          <a:xfrm>
            <a:off x="838200" y="2351489"/>
            <a:ext cx="10769981" cy="3884453"/>
          </a:xfrm>
          <a:prstGeom prst="rect">
            <a:avLst/>
          </a:prstGeom>
          <a:solidFill>
            <a:srgbClr val="00B0F0">
              <a:alpha val="1544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100" b="1" dirty="0">
              <a:solidFill>
                <a:schemeClr val="tx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3547281-401C-57BC-A183-993A822609BF}"/>
              </a:ext>
            </a:extLst>
          </p:cNvPr>
          <p:cNvSpPr/>
          <p:nvPr/>
        </p:nvSpPr>
        <p:spPr>
          <a:xfrm>
            <a:off x="3177471" y="2830353"/>
            <a:ext cx="1323298" cy="10411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Objectives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364A2F5-CBCE-A8D7-A45E-769098BBC6CB}"/>
              </a:ext>
            </a:extLst>
          </p:cNvPr>
          <p:cNvCxnSpPr>
            <a:cxnSpLocks/>
            <a:stCxn id="4" idx="6"/>
            <a:endCxn id="37" idx="2"/>
          </p:cNvCxnSpPr>
          <p:nvPr/>
        </p:nvCxnSpPr>
        <p:spPr>
          <a:xfrm>
            <a:off x="4500769" y="3350935"/>
            <a:ext cx="212869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DD29CEA-3CD1-7854-5D12-D9BDCC64B21C}"/>
              </a:ext>
            </a:extLst>
          </p:cNvPr>
          <p:cNvCxnSpPr>
            <a:cxnSpLocks/>
            <a:stCxn id="37" idx="6"/>
            <a:endCxn id="33" idx="2"/>
          </p:cNvCxnSpPr>
          <p:nvPr/>
        </p:nvCxnSpPr>
        <p:spPr>
          <a:xfrm>
            <a:off x="7952764" y="3350935"/>
            <a:ext cx="14257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500D8F-BF74-3F8C-1516-921B8EF45F4F}"/>
              </a:ext>
            </a:extLst>
          </p:cNvPr>
          <p:cNvSpPr txBox="1"/>
          <p:nvPr/>
        </p:nvSpPr>
        <p:spPr>
          <a:xfrm>
            <a:off x="4784543" y="4075989"/>
            <a:ext cx="1072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Coherence:</a:t>
            </a:r>
          </a:p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Logic analysis</a:t>
            </a:r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CEC8893C-B555-2838-DA67-DA0994BDC0A7}"/>
              </a:ext>
            </a:extLst>
          </p:cNvPr>
          <p:cNvSpPr/>
          <p:nvPr/>
        </p:nvSpPr>
        <p:spPr>
          <a:xfrm>
            <a:off x="8444332" y="3389489"/>
            <a:ext cx="409201" cy="645256"/>
          </a:xfrm>
          <a:prstGeom prst="upArrow">
            <a:avLst>
              <a:gd name="adj1" fmla="val 23333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126D5E-E33C-AD80-7C10-AD0F6F5EC0F5}"/>
              </a:ext>
            </a:extLst>
          </p:cNvPr>
          <p:cNvSpPr txBox="1"/>
          <p:nvPr/>
        </p:nvSpPr>
        <p:spPr>
          <a:xfrm>
            <a:off x="8102147" y="4075999"/>
            <a:ext cx="10935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Effectiveness:</a:t>
            </a:r>
          </a:p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Effect analysis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470F5C-EEF5-18A1-C08E-8069F824A963}"/>
              </a:ext>
            </a:extLst>
          </p:cNvPr>
          <p:cNvSpPr txBox="1"/>
          <p:nvPr/>
        </p:nvSpPr>
        <p:spPr>
          <a:xfrm>
            <a:off x="7888985" y="1690688"/>
            <a:ext cx="1697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Implementation analysis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9418945-7A65-ABAA-B573-EDBD448133BA}"/>
              </a:ext>
            </a:extLst>
          </p:cNvPr>
          <p:cNvSpPr/>
          <p:nvPr/>
        </p:nvSpPr>
        <p:spPr>
          <a:xfrm>
            <a:off x="941635" y="2830353"/>
            <a:ext cx="1522095" cy="10411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Problem and its causes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CDAFBA-FFA0-D403-B839-A4CEAC03158B}"/>
              </a:ext>
            </a:extLst>
          </p:cNvPr>
          <p:cNvCxnSpPr>
            <a:cxnSpLocks/>
            <a:stCxn id="22" idx="6"/>
            <a:endCxn id="4" idx="2"/>
          </p:cNvCxnSpPr>
          <p:nvPr/>
        </p:nvCxnSpPr>
        <p:spPr>
          <a:xfrm>
            <a:off x="2463730" y="3350935"/>
            <a:ext cx="71374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4B8876-0623-7549-1C03-E06423D5B8CE}"/>
              </a:ext>
            </a:extLst>
          </p:cNvPr>
          <p:cNvSpPr txBox="1"/>
          <p:nvPr/>
        </p:nvSpPr>
        <p:spPr>
          <a:xfrm>
            <a:off x="1972585" y="4074158"/>
            <a:ext cx="1450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Relevance: </a:t>
            </a:r>
          </a:p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Needs assessment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5622AE3B-D457-2A89-8926-1401E4A30C1C}"/>
              </a:ext>
            </a:extLst>
          </p:cNvPr>
          <p:cNvSpPr/>
          <p:nvPr/>
        </p:nvSpPr>
        <p:spPr>
          <a:xfrm flipV="1">
            <a:off x="1604964" y="2625872"/>
            <a:ext cx="8352264" cy="210058"/>
          </a:xfrm>
          <a:custGeom>
            <a:avLst/>
            <a:gdLst>
              <a:gd name="connsiteX0" fmla="*/ 7757160 w 7772400"/>
              <a:gd name="connsiteY0" fmla="*/ 0 h 1874520"/>
              <a:gd name="connsiteX1" fmla="*/ 7772400 w 7772400"/>
              <a:gd name="connsiteY1" fmla="*/ 1874520 h 1874520"/>
              <a:gd name="connsiteX2" fmla="*/ 0 w 7772400"/>
              <a:gd name="connsiteY2" fmla="*/ 1844040 h 1874520"/>
              <a:gd name="connsiteX3" fmla="*/ 30480 w 7772400"/>
              <a:gd name="connsiteY3" fmla="*/ 60960 h 1874520"/>
              <a:gd name="connsiteX4" fmla="*/ 30480 w 7772400"/>
              <a:gd name="connsiteY4" fmla="*/ 60960 h 1874520"/>
              <a:gd name="connsiteX5" fmla="*/ 30480 w 7772400"/>
              <a:gd name="connsiteY5" fmla="*/ 60960 h 187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2400" h="1874520">
                <a:moveTo>
                  <a:pt x="7757160" y="0"/>
                </a:moveTo>
                <a:lnTo>
                  <a:pt x="7772400" y="1874520"/>
                </a:lnTo>
                <a:lnTo>
                  <a:pt x="0" y="1844040"/>
                </a:lnTo>
                <a:lnTo>
                  <a:pt x="30480" y="60960"/>
                </a:lnTo>
                <a:lnTo>
                  <a:pt x="30480" y="60960"/>
                </a:lnTo>
                <a:lnTo>
                  <a:pt x="30480" y="60960"/>
                </a:lnTo>
              </a:path>
            </a:pathLst>
          </a:custGeom>
          <a:noFill/>
          <a:ln w="127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F701BC-5481-FD34-397A-1C5106A9F7F6}"/>
              </a:ext>
            </a:extLst>
          </p:cNvPr>
          <p:cNvSpPr/>
          <p:nvPr/>
        </p:nvSpPr>
        <p:spPr>
          <a:xfrm>
            <a:off x="9378464" y="2551602"/>
            <a:ext cx="1699871" cy="159866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Effects and impacts on Planetary Health</a:t>
            </a:r>
          </a:p>
        </p:txBody>
      </p:sp>
      <p:sp>
        <p:nvSpPr>
          <p:cNvPr id="34" name="Curved Up Arrow 33">
            <a:extLst>
              <a:ext uri="{FF2B5EF4-FFF2-40B4-BE49-F238E27FC236}">
                <a16:creationId xmlns:a16="http://schemas.microsoft.com/office/drawing/2014/main" id="{A4E96E09-DA2F-06C8-3A96-71687D96ED8E}"/>
              </a:ext>
            </a:extLst>
          </p:cNvPr>
          <p:cNvSpPr/>
          <p:nvPr/>
        </p:nvSpPr>
        <p:spPr>
          <a:xfrm rot="9796979">
            <a:off x="7000838" y="2117910"/>
            <a:ext cx="1727055" cy="486760"/>
          </a:xfrm>
          <a:prstGeom prst="curvedUpArrow">
            <a:avLst>
              <a:gd name="adj1" fmla="val 10032"/>
              <a:gd name="adj2" fmla="val 54598"/>
              <a:gd name="adj3" fmla="val 25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tx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6" name="Curved Up Arrow 35">
            <a:extLst>
              <a:ext uri="{FF2B5EF4-FFF2-40B4-BE49-F238E27FC236}">
                <a16:creationId xmlns:a16="http://schemas.microsoft.com/office/drawing/2014/main" id="{E9A91B3B-C786-7C20-A092-3615D506E7B3}"/>
              </a:ext>
            </a:extLst>
          </p:cNvPr>
          <p:cNvSpPr/>
          <p:nvPr/>
        </p:nvSpPr>
        <p:spPr>
          <a:xfrm rot="11558863" flipH="1">
            <a:off x="8733687" y="2100099"/>
            <a:ext cx="1465331" cy="373692"/>
          </a:xfrm>
          <a:prstGeom prst="curvedUpArrow">
            <a:avLst>
              <a:gd name="adj1" fmla="val 10032"/>
              <a:gd name="adj2" fmla="val 54598"/>
              <a:gd name="adj3" fmla="val 25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tx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20C0D70-9BE3-F2CD-A231-BDBA6BC9C888}"/>
              </a:ext>
            </a:extLst>
          </p:cNvPr>
          <p:cNvSpPr/>
          <p:nvPr/>
        </p:nvSpPr>
        <p:spPr>
          <a:xfrm>
            <a:off x="5781096" y="4414262"/>
            <a:ext cx="1298778" cy="108000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Resources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383B92F-BA41-2576-D36E-621BBA55115B}"/>
              </a:ext>
            </a:extLst>
          </p:cNvPr>
          <p:cNvCxnSpPr>
            <a:cxnSpLocks/>
            <a:stCxn id="6" idx="0"/>
            <a:endCxn id="37" idx="3"/>
          </p:cNvCxnSpPr>
          <p:nvPr/>
        </p:nvCxnSpPr>
        <p:spPr>
          <a:xfrm flipV="1">
            <a:off x="6430485" y="3719042"/>
            <a:ext cx="392774" cy="69522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rved Up Arrow 19">
            <a:extLst>
              <a:ext uri="{FF2B5EF4-FFF2-40B4-BE49-F238E27FC236}">
                <a16:creationId xmlns:a16="http://schemas.microsoft.com/office/drawing/2014/main" id="{0B54DD68-49FF-F3C8-023A-6622ABB1D17C}"/>
              </a:ext>
            </a:extLst>
          </p:cNvPr>
          <p:cNvSpPr/>
          <p:nvPr/>
        </p:nvSpPr>
        <p:spPr>
          <a:xfrm rot="9584071" flipH="1" flipV="1">
            <a:off x="6779561" y="4708519"/>
            <a:ext cx="3916751" cy="671176"/>
          </a:xfrm>
          <a:prstGeom prst="curvedUpArrow">
            <a:avLst>
              <a:gd name="adj1" fmla="val 10032"/>
              <a:gd name="adj2" fmla="val 54598"/>
              <a:gd name="adj3" fmla="val 25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tx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B1AE2D-68E6-A481-CC7F-91360ABBA5D8}"/>
              </a:ext>
            </a:extLst>
          </p:cNvPr>
          <p:cNvSpPr txBox="1"/>
          <p:nvPr/>
        </p:nvSpPr>
        <p:spPr>
          <a:xfrm>
            <a:off x="8444332" y="4994369"/>
            <a:ext cx="34535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Efficiency: </a:t>
            </a:r>
          </a:p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Economic evaluation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28107D-914F-9FEE-F536-70F3925403F2}"/>
              </a:ext>
            </a:extLst>
          </p:cNvPr>
          <p:cNvSpPr txBox="1"/>
          <p:nvPr/>
        </p:nvSpPr>
        <p:spPr>
          <a:xfrm>
            <a:off x="941636" y="5859595"/>
            <a:ext cx="10190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Helvetica" pitchFamily="2" charset="0"/>
                <a:cs typeface="Times New Roman" panose="02020603050405020304" pitchFamily="18" charset="0"/>
              </a:rPr>
              <a:t>Context: </a:t>
            </a:r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Climate change, loss of biodiversity, pollution, growing inequities, threats to human health, post-truth politics and other contextual elements</a:t>
            </a:r>
          </a:p>
        </p:txBody>
      </p:sp>
      <p:sp>
        <p:nvSpPr>
          <p:cNvPr id="24" name="Up Arrow 23">
            <a:extLst>
              <a:ext uri="{FF2B5EF4-FFF2-40B4-BE49-F238E27FC236}">
                <a16:creationId xmlns:a16="http://schemas.microsoft.com/office/drawing/2014/main" id="{FCBD1810-3110-726B-9A00-58E340B4EF53}"/>
              </a:ext>
            </a:extLst>
          </p:cNvPr>
          <p:cNvSpPr/>
          <p:nvPr/>
        </p:nvSpPr>
        <p:spPr>
          <a:xfrm>
            <a:off x="5116309" y="3396098"/>
            <a:ext cx="409201" cy="645256"/>
          </a:xfrm>
          <a:prstGeom prst="upArrow">
            <a:avLst>
              <a:gd name="adj1" fmla="val 23333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id="{77477CA0-A852-8D72-1BA3-A5B24C4DD193}"/>
              </a:ext>
            </a:extLst>
          </p:cNvPr>
          <p:cNvSpPr/>
          <p:nvPr/>
        </p:nvSpPr>
        <p:spPr>
          <a:xfrm>
            <a:off x="2487989" y="3389211"/>
            <a:ext cx="409201" cy="645256"/>
          </a:xfrm>
          <a:prstGeom prst="upArrow">
            <a:avLst>
              <a:gd name="adj1" fmla="val 23333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F8F535C-F29A-CF49-CC08-8DAD178FE92D}"/>
              </a:ext>
            </a:extLst>
          </p:cNvPr>
          <p:cNvSpPr/>
          <p:nvPr/>
        </p:nvSpPr>
        <p:spPr>
          <a:xfrm>
            <a:off x="6629466" y="2830353"/>
            <a:ext cx="1323298" cy="10411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Activities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7069FEB-0F0C-4BFA-69A0-2E9D3790B9CC}"/>
              </a:ext>
            </a:extLst>
          </p:cNvPr>
          <p:cNvCxnSpPr>
            <a:cxnSpLocks/>
          </p:cNvCxnSpPr>
          <p:nvPr/>
        </p:nvCxnSpPr>
        <p:spPr>
          <a:xfrm flipH="1">
            <a:off x="9325084" y="3916149"/>
            <a:ext cx="302320" cy="30838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1A74A88-4D19-048A-53B1-DDBF9AD89F19}"/>
              </a:ext>
            </a:extLst>
          </p:cNvPr>
          <p:cNvCxnSpPr>
            <a:cxnSpLocks/>
          </p:cNvCxnSpPr>
          <p:nvPr/>
        </p:nvCxnSpPr>
        <p:spPr>
          <a:xfrm>
            <a:off x="10929574" y="3759412"/>
            <a:ext cx="389361" cy="2926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5632E59-2E97-2AA7-3261-5DE76465CD9A}"/>
              </a:ext>
            </a:extLst>
          </p:cNvPr>
          <p:cNvCxnSpPr>
            <a:cxnSpLocks/>
          </p:cNvCxnSpPr>
          <p:nvPr/>
        </p:nvCxnSpPr>
        <p:spPr>
          <a:xfrm flipV="1">
            <a:off x="10843819" y="2543143"/>
            <a:ext cx="287896" cy="2479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4ADB1BF-D805-D0FD-9F99-F3F0F92A7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Recherche </a:t>
            </a:r>
            <a:r>
              <a:rPr lang="en-US" dirty="0" err="1"/>
              <a:t>évaluative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58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A4996-961D-279C-1A93-E96AC6634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7ED7C3-FD09-0F84-F31E-EF9B9DDCEE45}"/>
              </a:ext>
            </a:extLst>
          </p:cNvPr>
          <p:cNvSpPr/>
          <p:nvPr/>
        </p:nvSpPr>
        <p:spPr>
          <a:xfrm>
            <a:off x="538417" y="2040255"/>
            <a:ext cx="10968395" cy="4165167"/>
          </a:xfrm>
          <a:prstGeom prst="rect">
            <a:avLst/>
          </a:prstGeom>
          <a:solidFill>
            <a:srgbClr val="8FF6ED">
              <a:alpha val="1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100" b="1" dirty="0">
              <a:solidFill>
                <a:schemeClr val="tx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57925F-2CE0-8E7D-31BC-B4C6DD8558AB}"/>
              </a:ext>
            </a:extLst>
          </p:cNvPr>
          <p:cNvSpPr/>
          <p:nvPr/>
        </p:nvSpPr>
        <p:spPr>
          <a:xfrm>
            <a:off x="2877688" y="2799833"/>
            <a:ext cx="1323298" cy="10411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Objectives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CE10D0-DDB9-D559-FD58-E155209DCBB2}"/>
              </a:ext>
            </a:extLst>
          </p:cNvPr>
          <p:cNvCxnSpPr>
            <a:cxnSpLocks/>
            <a:stCxn id="4" idx="6"/>
            <a:endCxn id="37" idx="2"/>
          </p:cNvCxnSpPr>
          <p:nvPr/>
        </p:nvCxnSpPr>
        <p:spPr>
          <a:xfrm>
            <a:off x="4200986" y="3320415"/>
            <a:ext cx="212869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2448221-9A21-5031-701F-373E096B0B01}"/>
              </a:ext>
            </a:extLst>
          </p:cNvPr>
          <p:cNvCxnSpPr>
            <a:cxnSpLocks/>
            <a:stCxn id="37" idx="6"/>
            <a:endCxn id="33" idx="2"/>
          </p:cNvCxnSpPr>
          <p:nvPr/>
        </p:nvCxnSpPr>
        <p:spPr>
          <a:xfrm>
            <a:off x="7652981" y="3320415"/>
            <a:ext cx="14257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Up Arrow 12">
            <a:extLst>
              <a:ext uri="{FF2B5EF4-FFF2-40B4-BE49-F238E27FC236}">
                <a16:creationId xmlns:a16="http://schemas.microsoft.com/office/drawing/2014/main" id="{FA1B9F57-76BD-A103-5A11-94315F3600F7}"/>
              </a:ext>
            </a:extLst>
          </p:cNvPr>
          <p:cNvSpPr/>
          <p:nvPr/>
        </p:nvSpPr>
        <p:spPr>
          <a:xfrm>
            <a:off x="6786731" y="3925215"/>
            <a:ext cx="409201" cy="645256"/>
          </a:xfrm>
          <a:prstGeom prst="upArrow">
            <a:avLst>
              <a:gd name="adj1" fmla="val 23333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733184-8276-6EFD-7EC8-79A6A1F7E25F}"/>
              </a:ext>
            </a:extLst>
          </p:cNvPr>
          <p:cNvSpPr txBox="1"/>
          <p:nvPr/>
        </p:nvSpPr>
        <p:spPr>
          <a:xfrm>
            <a:off x="6443520" y="4629554"/>
            <a:ext cx="1095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Monitoring of the process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F2B1F4-D28B-B5E8-F066-465B462BBB7C}"/>
              </a:ext>
            </a:extLst>
          </p:cNvPr>
          <p:cNvSpPr/>
          <p:nvPr/>
        </p:nvSpPr>
        <p:spPr>
          <a:xfrm>
            <a:off x="641852" y="2799833"/>
            <a:ext cx="1522095" cy="10411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Problem and its causes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41D6011-5052-3080-7D02-B8D7CB929D07}"/>
              </a:ext>
            </a:extLst>
          </p:cNvPr>
          <p:cNvCxnSpPr>
            <a:cxnSpLocks/>
            <a:stCxn id="22" idx="6"/>
            <a:endCxn id="4" idx="2"/>
          </p:cNvCxnSpPr>
          <p:nvPr/>
        </p:nvCxnSpPr>
        <p:spPr>
          <a:xfrm>
            <a:off x="2163947" y="3320415"/>
            <a:ext cx="71374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480ED52-2F8E-6DC5-A41F-A9672C1666BF}"/>
              </a:ext>
            </a:extLst>
          </p:cNvPr>
          <p:cNvSpPr txBox="1"/>
          <p:nvPr/>
        </p:nvSpPr>
        <p:spPr>
          <a:xfrm>
            <a:off x="4520722" y="5451270"/>
            <a:ext cx="1204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Monitoring of the structure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0306459-98CB-D4D2-B420-039CFA9BCD13}"/>
              </a:ext>
            </a:extLst>
          </p:cNvPr>
          <p:cNvSpPr/>
          <p:nvPr/>
        </p:nvSpPr>
        <p:spPr>
          <a:xfrm flipV="1">
            <a:off x="1305181" y="2595352"/>
            <a:ext cx="8352264" cy="210058"/>
          </a:xfrm>
          <a:custGeom>
            <a:avLst/>
            <a:gdLst>
              <a:gd name="connsiteX0" fmla="*/ 7757160 w 7772400"/>
              <a:gd name="connsiteY0" fmla="*/ 0 h 1874520"/>
              <a:gd name="connsiteX1" fmla="*/ 7772400 w 7772400"/>
              <a:gd name="connsiteY1" fmla="*/ 1874520 h 1874520"/>
              <a:gd name="connsiteX2" fmla="*/ 0 w 7772400"/>
              <a:gd name="connsiteY2" fmla="*/ 1844040 h 1874520"/>
              <a:gd name="connsiteX3" fmla="*/ 30480 w 7772400"/>
              <a:gd name="connsiteY3" fmla="*/ 60960 h 1874520"/>
              <a:gd name="connsiteX4" fmla="*/ 30480 w 7772400"/>
              <a:gd name="connsiteY4" fmla="*/ 60960 h 1874520"/>
              <a:gd name="connsiteX5" fmla="*/ 30480 w 7772400"/>
              <a:gd name="connsiteY5" fmla="*/ 60960 h 187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2400" h="1874520">
                <a:moveTo>
                  <a:pt x="7757160" y="0"/>
                </a:moveTo>
                <a:lnTo>
                  <a:pt x="7772400" y="1874520"/>
                </a:lnTo>
                <a:lnTo>
                  <a:pt x="0" y="1844040"/>
                </a:lnTo>
                <a:lnTo>
                  <a:pt x="30480" y="60960"/>
                </a:lnTo>
                <a:lnTo>
                  <a:pt x="30480" y="60960"/>
                </a:lnTo>
                <a:lnTo>
                  <a:pt x="30480" y="60960"/>
                </a:lnTo>
              </a:path>
            </a:pathLst>
          </a:custGeom>
          <a:noFill/>
          <a:ln w="127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8E10CA5-D245-016D-BBD7-53E9F15EFF27}"/>
              </a:ext>
            </a:extLst>
          </p:cNvPr>
          <p:cNvSpPr/>
          <p:nvPr/>
        </p:nvSpPr>
        <p:spPr>
          <a:xfrm>
            <a:off x="9078681" y="2521082"/>
            <a:ext cx="1699871" cy="159866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Effects and impacts on Planetary Health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8D494B7-00E9-53D1-4A46-F4093F8CE15C}"/>
              </a:ext>
            </a:extLst>
          </p:cNvPr>
          <p:cNvSpPr/>
          <p:nvPr/>
        </p:nvSpPr>
        <p:spPr>
          <a:xfrm>
            <a:off x="4508319" y="3579744"/>
            <a:ext cx="1298778" cy="108000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Resources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657A40-1FF3-56ED-B34B-31ABCB8F32DC}"/>
              </a:ext>
            </a:extLst>
          </p:cNvPr>
          <p:cNvCxnSpPr>
            <a:cxnSpLocks/>
            <a:endCxn id="37" idx="3"/>
          </p:cNvCxnSpPr>
          <p:nvPr/>
        </p:nvCxnSpPr>
        <p:spPr>
          <a:xfrm flipV="1">
            <a:off x="5807097" y="3688522"/>
            <a:ext cx="716379" cy="33302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734881C-9337-EA8D-C999-6F96D2D417DE}"/>
              </a:ext>
            </a:extLst>
          </p:cNvPr>
          <p:cNvSpPr txBox="1"/>
          <p:nvPr/>
        </p:nvSpPr>
        <p:spPr>
          <a:xfrm>
            <a:off x="9380805" y="4953818"/>
            <a:ext cx="1095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Monitoring of the results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C48223-A3D9-D51E-511B-8544880C452E}"/>
              </a:ext>
            </a:extLst>
          </p:cNvPr>
          <p:cNvSpPr txBox="1"/>
          <p:nvPr/>
        </p:nvSpPr>
        <p:spPr>
          <a:xfrm>
            <a:off x="538417" y="5903281"/>
            <a:ext cx="10908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Helvetica" pitchFamily="2" charset="0"/>
                <a:cs typeface="Times New Roman" panose="02020603050405020304" pitchFamily="18" charset="0"/>
              </a:rPr>
              <a:t>Context: </a:t>
            </a:r>
            <a:r>
              <a:rPr lang="en-US" sz="1100" dirty="0">
                <a:latin typeface="Helvetica" pitchFamily="2" charset="0"/>
                <a:cs typeface="Times New Roman" panose="02020603050405020304" pitchFamily="18" charset="0"/>
              </a:rPr>
              <a:t>Climate change, loss of biodiversity, pollution, growing inequities, threats to human health, post-truth politics and other contextual elements</a:t>
            </a:r>
          </a:p>
        </p:txBody>
      </p:sp>
      <p:sp>
        <p:nvSpPr>
          <p:cNvPr id="24" name="Up Arrow 23">
            <a:extLst>
              <a:ext uri="{FF2B5EF4-FFF2-40B4-BE49-F238E27FC236}">
                <a16:creationId xmlns:a16="http://schemas.microsoft.com/office/drawing/2014/main" id="{A8F7C6A1-29EA-41E9-EFAC-BFB0C84E1E59}"/>
              </a:ext>
            </a:extLst>
          </p:cNvPr>
          <p:cNvSpPr/>
          <p:nvPr/>
        </p:nvSpPr>
        <p:spPr>
          <a:xfrm>
            <a:off x="4953107" y="4768591"/>
            <a:ext cx="409201" cy="645256"/>
          </a:xfrm>
          <a:prstGeom prst="upArrow">
            <a:avLst>
              <a:gd name="adj1" fmla="val 23333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id="{8DB90D72-C23E-2E5A-209B-C40A4866C636}"/>
              </a:ext>
            </a:extLst>
          </p:cNvPr>
          <p:cNvSpPr/>
          <p:nvPr/>
        </p:nvSpPr>
        <p:spPr>
          <a:xfrm>
            <a:off x="9727081" y="4226073"/>
            <a:ext cx="409201" cy="645256"/>
          </a:xfrm>
          <a:prstGeom prst="upArrow">
            <a:avLst>
              <a:gd name="adj1" fmla="val 23333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D4C2221-A90B-608D-9013-209FDF7DA506}"/>
              </a:ext>
            </a:extLst>
          </p:cNvPr>
          <p:cNvSpPr/>
          <p:nvPr/>
        </p:nvSpPr>
        <p:spPr>
          <a:xfrm>
            <a:off x="6329683" y="2799833"/>
            <a:ext cx="1323298" cy="10411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Activities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C75C09-E7B6-5C3F-DEEF-C71E232B1B13}"/>
              </a:ext>
            </a:extLst>
          </p:cNvPr>
          <p:cNvCxnSpPr>
            <a:cxnSpLocks/>
            <a:stCxn id="33" idx="3"/>
          </p:cNvCxnSpPr>
          <p:nvPr/>
        </p:nvCxnSpPr>
        <p:spPr>
          <a:xfrm flipH="1">
            <a:off x="9025301" y="3885629"/>
            <a:ext cx="302320" cy="30838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B5CFC6C-22F9-923B-54DB-4AC1A753F900}"/>
              </a:ext>
            </a:extLst>
          </p:cNvPr>
          <p:cNvCxnSpPr>
            <a:cxnSpLocks/>
          </p:cNvCxnSpPr>
          <p:nvPr/>
        </p:nvCxnSpPr>
        <p:spPr>
          <a:xfrm>
            <a:off x="10629791" y="3728892"/>
            <a:ext cx="389361" cy="2926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CB8F1E5-8B00-9D1E-8CC7-29F518BEA55F}"/>
              </a:ext>
            </a:extLst>
          </p:cNvPr>
          <p:cNvCxnSpPr>
            <a:cxnSpLocks/>
          </p:cNvCxnSpPr>
          <p:nvPr/>
        </p:nvCxnSpPr>
        <p:spPr>
          <a:xfrm flipV="1">
            <a:off x="10544036" y="2512623"/>
            <a:ext cx="287896" cy="2479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9EE085-B394-C41A-0CC6-7F57F1F81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Monitorage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66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550F8B-542B-28F7-8877-05C19E28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Références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59BECD-C592-CFEF-A1BE-BCF569486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690688"/>
            <a:ext cx="10691265" cy="4964112"/>
          </a:xfrm>
        </p:spPr>
        <p:txBody>
          <a:bodyPr>
            <a:normAutofit fontScale="62500" lnSpcReduction="20000"/>
          </a:bodyPr>
          <a:lstStyle/>
          <a:p>
            <a:r>
              <a:rPr lang="en-CA" dirty="0" err="1"/>
              <a:t>Alook</a:t>
            </a:r>
            <a:r>
              <a:rPr lang="en-CA" dirty="0"/>
              <a:t>, A., Eaton, E., Gray-Donald, D., Laforest, J., Lameman, C., Tucker, B., &amp; ProQuest. (2024). </a:t>
            </a:r>
            <a:r>
              <a:rPr lang="en-CA" i="1" dirty="0"/>
              <a:t>The end of this world : climate justice in so-called Canada</a:t>
            </a:r>
            <a:r>
              <a:rPr lang="en-CA" dirty="0"/>
              <a:t>. Between the Lines. </a:t>
            </a:r>
            <a:r>
              <a:rPr lang="en-CA" dirty="0">
                <a:hlinkClick r:id="rId2"/>
              </a:rPr>
              <a:t>https://ebookcentral.proquest.com/lib/UVIC/detail.action?docID=30338936</a:t>
            </a:r>
            <a:endParaRPr lang="en-CA" dirty="0"/>
          </a:p>
          <a:p>
            <a:r>
              <a:rPr lang="en-CA" dirty="0"/>
              <a:t>Azote for the Stockholm Resilience Centre (2016). The SDGs wedding cake, Stockholm University (</a:t>
            </a:r>
            <a:r>
              <a:rPr lang="en-CA" u="sng" dirty="0">
                <a:hlinkClick r:id="rId3"/>
              </a:rPr>
              <a:t>CC BY-ND 3.0</a:t>
            </a:r>
            <a:r>
              <a:rPr lang="en-CA" dirty="0"/>
              <a:t>): </a:t>
            </a:r>
            <a:r>
              <a:rPr lang="en-CA" dirty="0">
                <a:hlinkClick r:id="rId4"/>
              </a:rPr>
              <a:t>https://www.stockholmresilience.org/research/research-news/2016-06-14-the-sdgs-wedding-cake.html</a:t>
            </a:r>
            <a:r>
              <a:rPr lang="en-CA" dirty="0"/>
              <a:t> </a:t>
            </a:r>
          </a:p>
          <a:p>
            <a:r>
              <a:rPr lang="fr-CA" dirty="0"/>
              <a:t>Brousselle, A., Curren M. (2022) </a:t>
            </a:r>
            <a:r>
              <a:rPr lang="fr-CA" i="1" dirty="0"/>
              <a:t>Policy-</a:t>
            </a:r>
            <a:r>
              <a:rPr lang="fr-CA" i="1" dirty="0" err="1"/>
              <a:t>Makers</a:t>
            </a:r>
            <a:r>
              <a:rPr lang="fr-CA" i="1" dirty="0"/>
              <a:t> for </a:t>
            </a:r>
            <a:r>
              <a:rPr lang="fr-CA" i="1" dirty="0" err="1"/>
              <a:t>Planetary</a:t>
            </a:r>
            <a:r>
              <a:rPr lang="fr-CA" i="1" dirty="0"/>
              <a:t> Health</a:t>
            </a:r>
            <a:r>
              <a:rPr lang="fr-CA" dirty="0"/>
              <a:t>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Brousselle, A., McDavid, J. (2021) Evaluators for Planetary Health: A framework and a dialogic Approach,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Evaluation: The International Journal of Theory, Research and Practice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CA" dirty="0"/>
          </a:p>
          <a:p>
            <a:r>
              <a:rPr lang="en-US" dirty="0"/>
              <a:t>Brousselle, A., Kennedy, C., &amp; Brunet-</a:t>
            </a:r>
            <a:r>
              <a:rPr lang="en-US" dirty="0" err="1"/>
              <a:t>Jailly</a:t>
            </a:r>
            <a:r>
              <a:rPr lang="en-US" dirty="0"/>
              <a:t>, E. (2020). More crises to come: managing risk and fostering resilience with COVID-19 pandemic recovery. </a:t>
            </a:r>
            <a:r>
              <a:rPr lang="fr-CA" i="1" dirty="0"/>
              <a:t>Canadian Public Administration/ Administration Publique du Canada</a:t>
            </a:r>
            <a:r>
              <a:rPr lang="fr-CA" dirty="0"/>
              <a:t>,</a:t>
            </a:r>
            <a:r>
              <a:rPr lang="fr-CA" i="1" dirty="0"/>
              <a:t> 63</a:t>
            </a:r>
            <a:r>
              <a:rPr lang="fr-CA" dirty="0"/>
              <a:t>(3), 391-408. </a:t>
            </a:r>
          </a:p>
          <a:p>
            <a:r>
              <a:rPr lang="en-CA" dirty="0"/>
              <a:t>Brousselle, A., McDavid, J., Curren, M., </a:t>
            </a:r>
            <a:r>
              <a:rPr lang="en-CA" dirty="0" err="1"/>
              <a:t>Logtenberg</a:t>
            </a:r>
            <a:r>
              <a:rPr lang="en-CA" dirty="0"/>
              <a:t>, R., Dunbar, B., &amp; Ney, T. (2022). A theory-based approach to designing interventions for Planetary Health. </a:t>
            </a:r>
            <a:r>
              <a:rPr lang="en-CA" i="1" dirty="0"/>
              <a:t>Evaluation</a:t>
            </a:r>
            <a:r>
              <a:rPr lang="en-CA" dirty="0"/>
              <a:t>,</a:t>
            </a:r>
            <a:r>
              <a:rPr lang="en-CA" i="1" dirty="0"/>
              <a:t> 28</a:t>
            </a:r>
            <a:r>
              <a:rPr lang="en-CA" dirty="0"/>
              <a:t>(28), 330-355. </a:t>
            </a:r>
            <a:r>
              <a:rPr lang="en-CA" u="sng" dirty="0">
                <a:hlinkClick r:id="rId5"/>
              </a:rPr>
              <a:t>https://doi.org/10.1177/13563890221107044</a:t>
            </a:r>
            <a:r>
              <a:rPr lang="en-CA" dirty="0"/>
              <a:t> </a:t>
            </a:r>
          </a:p>
          <a:p>
            <a:r>
              <a:rPr lang="en-CA" dirty="0"/>
              <a:t>Brousselle, A. (2024). Post-truth and pathways for evaluators. </a:t>
            </a:r>
            <a:r>
              <a:rPr lang="en-CA" i="1" dirty="0"/>
              <a:t>Evaluation</a:t>
            </a:r>
            <a:r>
              <a:rPr lang="en-CA" dirty="0"/>
              <a:t>, </a:t>
            </a:r>
            <a:r>
              <a:rPr lang="en-CA" i="1" dirty="0"/>
              <a:t>30</a:t>
            </a:r>
            <a:r>
              <a:rPr lang="en-CA" dirty="0"/>
              <a:t>(4), 533-549.</a:t>
            </a:r>
            <a:endParaRPr lang="fr-CA" dirty="0"/>
          </a:p>
          <a:p>
            <a:r>
              <a:rPr lang="fr-CA" dirty="0"/>
              <a:t>Brousselle, A., </a:t>
            </a:r>
            <a:r>
              <a:rPr lang="fr-CA" dirty="0" err="1"/>
              <a:t>Bremner</a:t>
            </a:r>
            <a:r>
              <a:rPr lang="fr-CA" dirty="0"/>
              <a:t>, L., Parata, K., Hasan, A. A., </a:t>
            </a:r>
            <a:r>
              <a:rPr lang="fr-CA" dirty="0" err="1"/>
              <a:t>Felcis</a:t>
            </a:r>
            <a:r>
              <a:rPr lang="fr-CA" dirty="0"/>
              <a:t>, W., </a:t>
            </a:r>
            <a:r>
              <a:rPr lang="fr-CA" dirty="0" err="1"/>
              <a:t>Belzer</a:t>
            </a:r>
            <a:r>
              <a:rPr lang="fr-CA" dirty="0"/>
              <a:t>, A., </a:t>
            </a:r>
            <a:r>
              <a:rPr lang="fr-CA" dirty="0" err="1"/>
              <a:t>Kedoté</a:t>
            </a:r>
            <a:r>
              <a:rPr lang="fr-CA" dirty="0"/>
              <a:t>, M., Nanda, R., Rey, L., &amp; </a:t>
            </a:r>
            <a:r>
              <a:rPr lang="fr-CA" dirty="0" err="1"/>
              <a:t>Veira</a:t>
            </a:r>
            <a:r>
              <a:rPr lang="fr-CA" dirty="0"/>
              <a:t>-da-Silva, L. M. (2024a). </a:t>
            </a:r>
            <a:r>
              <a:rPr lang="fr-CA" dirty="0" err="1"/>
              <a:t>Foundations</a:t>
            </a:r>
            <a:r>
              <a:rPr lang="fr-CA" dirty="0"/>
              <a:t> for a </a:t>
            </a:r>
            <a:r>
              <a:rPr lang="fr-CA" dirty="0" err="1"/>
              <a:t>utopia</a:t>
            </a:r>
            <a:r>
              <a:rPr lang="fr-CA" dirty="0"/>
              <a:t> in </a:t>
            </a:r>
            <a:r>
              <a:rPr lang="fr-CA" dirty="0" err="1"/>
              <a:t>evaluation</a:t>
            </a:r>
            <a:r>
              <a:rPr lang="fr-CA" dirty="0"/>
              <a:t>. </a:t>
            </a:r>
            <a:r>
              <a:rPr lang="fr-CA" i="1" dirty="0"/>
              <a:t>The Canadian Journal of Program </a:t>
            </a:r>
            <a:r>
              <a:rPr lang="fr-CA" i="1" dirty="0" err="1"/>
              <a:t>Evaluation</a:t>
            </a:r>
            <a:r>
              <a:rPr lang="fr-CA" i="1" dirty="0"/>
              <a:t>/Revue canadienne d’évaluation de programme</a:t>
            </a:r>
            <a:r>
              <a:rPr lang="fr-CA" dirty="0"/>
              <a:t>,</a:t>
            </a:r>
            <a:r>
              <a:rPr lang="fr-CA" i="1" dirty="0"/>
              <a:t> 39</a:t>
            </a:r>
            <a:r>
              <a:rPr lang="fr-CA" dirty="0"/>
              <a:t>(2), 171-194.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064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54B92-1908-A930-BD27-892FB8163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07334A-D19D-BE6F-AC0B-9F88B816D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Références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5B5A74-3C78-A4D9-48F5-4564ADCB0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690688"/>
            <a:ext cx="10691265" cy="4964112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Brousselle, A., Curren, M., Dunbar, B., McDavid, J., </a:t>
            </a:r>
            <a:r>
              <a:rPr lang="en-US" sz="1600" dirty="0" err="1"/>
              <a:t>Logtenberg</a:t>
            </a:r>
            <a:r>
              <a:rPr lang="en-US" sz="1600" dirty="0"/>
              <a:t>, R., &amp; Ney, T. (2024b). Planetary Health: Creating Rapid Impact Assessment Tools. </a:t>
            </a:r>
            <a:r>
              <a:rPr lang="en-US" sz="1600" i="1" dirty="0"/>
              <a:t>Evaluation</a:t>
            </a:r>
            <a:r>
              <a:rPr lang="en-US" sz="1600" dirty="0"/>
              <a:t>,</a:t>
            </a:r>
            <a:r>
              <a:rPr lang="en-US" sz="1600" i="1" dirty="0"/>
              <a:t> 30</a:t>
            </a:r>
            <a:r>
              <a:rPr lang="en-US" sz="1600" dirty="0"/>
              <a:t>(2), 269-287 </a:t>
            </a:r>
            <a:r>
              <a:rPr lang="en-US" sz="1600" u="sng" dirty="0">
                <a:hlinkClick r:id="rId2"/>
              </a:rPr>
              <a:t>https://doi.org/https://doi.org/10.1177/13563890241227433</a:t>
            </a:r>
            <a:r>
              <a:rPr lang="en-US" sz="1600" dirty="0"/>
              <a:t> </a:t>
            </a:r>
          </a:p>
          <a:p>
            <a:r>
              <a:rPr lang="en-US" sz="1600" dirty="0">
                <a:cs typeface="Calibri" panose="020F0502020204030204" pitchFamily="34" charset="0"/>
              </a:rPr>
              <a:t>Gore, T., M., A., &amp; A., R. (2020). </a:t>
            </a:r>
            <a:r>
              <a:rPr lang="en-US" sz="1600" i="1" dirty="0">
                <a:cs typeface="Calibri" panose="020F0502020204030204" pitchFamily="34" charset="0"/>
              </a:rPr>
              <a:t>Confronting Carbon Inequality. Putting Climate Justice at the Heart of COVID-19 Recovery</a:t>
            </a:r>
            <a:r>
              <a:rPr lang="en-US" sz="1600" dirty="0">
                <a:cs typeface="Calibri" panose="020F0502020204030204" pitchFamily="34" charset="0"/>
              </a:rPr>
              <a:t> (O. M. Briefing, Ed.)  </a:t>
            </a:r>
            <a:r>
              <a:rPr lang="en-US" sz="1600" u="sng" dirty="0">
                <a:cs typeface="Calibri" panose="020F0502020204030204" pitchFamily="34" charset="0"/>
                <a:hlinkClick r:id="rId3"/>
              </a:rPr>
              <a:t>https://oxfamilibrary.openrepository.com/bitstream/handle/10546/621052/mb-confronting-carbon-inequality-210920-en.pdf</a:t>
            </a:r>
            <a:r>
              <a:rPr lang="en-US" sz="1600" dirty="0">
                <a:cs typeface="Calibri" panose="020F0502020204030204" pitchFamily="34" charset="0"/>
              </a:rPr>
              <a:t> </a:t>
            </a:r>
            <a:endParaRPr lang="fr-CA" sz="1600" dirty="0"/>
          </a:p>
          <a:p>
            <a:r>
              <a:rPr lang="en-CA" sz="1600" dirty="0">
                <a:cs typeface="Calibri" panose="020F0502020204030204" pitchFamily="34" charset="0"/>
              </a:rPr>
              <a:t>Pellow D.N. (2018) </a:t>
            </a:r>
            <a:r>
              <a:rPr lang="en-CA" sz="1600" i="1" dirty="0">
                <a:cs typeface="Calibri" panose="020F0502020204030204" pitchFamily="34" charset="0"/>
              </a:rPr>
              <a:t>What is critical environmental justice?</a:t>
            </a:r>
            <a:r>
              <a:rPr lang="en-CA" sz="1600" dirty="0">
                <a:cs typeface="Calibri" panose="020F0502020204030204" pitchFamily="34" charset="0"/>
              </a:rPr>
              <a:t> Polity Press, Cambridge.</a:t>
            </a:r>
            <a:endParaRPr lang="fr-CA" sz="1600" dirty="0"/>
          </a:p>
          <a:p>
            <a:r>
              <a:rPr lang="en-CA" sz="1600" dirty="0"/>
              <a:t>Richardson, K., Steffen, W., Lucht, W., Bendtsen, J., Cornell, S.E., Donges, J.F., </a:t>
            </a:r>
            <a:r>
              <a:rPr lang="en-CA" sz="1600" dirty="0" err="1"/>
              <a:t>Drüke</a:t>
            </a:r>
            <a:r>
              <a:rPr lang="en-CA" sz="1600" dirty="0"/>
              <a:t>, M., Fetzer, I., Bala, G., von Bloh, W., Feulner, G., Fiedler, S., Gerten, D., Gleeson, T., Hofmann, M., </a:t>
            </a:r>
            <a:r>
              <a:rPr lang="en-CA" sz="1600" dirty="0" err="1"/>
              <a:t>Huiskamp</a:t>
            </a:r>
            <a:r>
              <a:rPr lang="en-CA" sz="1600" dirty="0"/>
              <a:t>, W., </a:t>
            </a:r>
            <a:r>
              <a:rPr lang="en-CA" sz="1600" dirty="0" err="1"/>
              <a:t>Kummu</a:t>
            </a:r>
            <a:r>
              <a:rPr lang="en-CA" sz="1600" dirty="0"/>
              <a:t>, M., Mohan, C., </a:t>
            </a:r>
            <a:r>
              <a:rPr lang="en-CA" sz="1600" dirty="0" err="1"/>
              <a:t>Nogués</a:t>
            </a:r>
            <a:r>
              <a:rPr lang="en-CA" sz="1600" dirty="0"/>
              <a:t>-Bravo, D., Petri, S., Porkka, M., </a:t>
            </a:r>
            <a:r>
              <a:rPr lang="en-CA" sz="1600" dirty="0" err="1"/>
              <a:t>Rahmstorf</a:t>
            </a:r>
            <a:r>
              <a:rPr lang="en-CA" sz="1600" dirty="0"/>
              <a:t>, S., </a:t>
            </a:r>
            <a:r>
              <a:rPr lang="en-CA" sz="1600" dirty="0" err="1"/>
              <a:t>Schaphoff</a:t>
            </a:r>
            <a:r>
              <a:rPr lang="en-CA" sz="1600" dirty="0"/>
              <a:t>, S., </a:t>
            </a:r>
            <a:r>
              <a:rPr lang="en-CA" sz="1600" dirty="0" err="1"/>
              <a:t>Thonicke</a:t>
            </a:r>
            <a:r>
              <a:rPr lang="en-CA" sz="1600" dirty="0"/>
              <a:t>, K., Tobian, A., Virkki, V., Weber, L. &amp; </a:t>
            </a:r>
            <a:r>
              <a:rPr lang="en-CA" sz="1600" dirty="0" err="1"/>
              <a:t>Rockström</a:t>
            </a:r>
            <a:r>
              <a:rPr lang="en-CA" sz="1600" dirty="0"/>
              <a:t>, J. (2023). Earth beyond six of nine planetary boundaries. </a:t>
            </a:r>
            <a:r>
              <a:rPr lang="en-CA" sz="1600" i="1" dirty="0"/>
              <a:t>Science Advances</a:t>
            </a:r>
            <a:r>
              <a:rPr lang="en-CA" sz="1600" dirty="0"/>
              <a:t>,</a:t>
            </a:r>
            <a:r>
              <a:rPr lang="en-CA" sz="1600" i="1" dirty="0"/>
              <a:t> 9</a:t>
            </a:r>
            <a:r>
              <a:rPr lang="en-CA" sz="1600" dirty="0"/>
              <a:t>(37). </a:t>
            </a:r>
            <a:r>
              <a:rPr lang="en-CA" sz="1600" u="sng" dirty="0">
                <a:hlinkClick r:id="rId4"/>
              </a:rPr>
              <a:t>https://doi.org/10.1126/sciadv.adh2458</a:t>
            </a:r>
            <a:r>
              <a:rPr lang="en-CA" sz="1600" dirty="0"/>
              <a:t> </a:t>
            </a:r>
          </a:p>
          <a:p>
            <a:r>
              <a:rPr lang="en-CA" sz="1600" dirty="0">
                <a:cs typeface="Calibri" panose="020F0502020204030204" pitchFamily="34" charset="0"/>
              </a:rPr>
              <a:t>The Rockefeller Foundation/Lancet commission (2015) Safeguarding human health  in the Anthropocene epoch: report of The Rockefeller Foundation–Lancet Commission on planetary health, </a:t>
            </a:r>
            <a:r>
              <a:rPr lang="en-CA" sz="1600" i="1" dirty="0">
                <a:cs typeface="Calibri" panose="020F0502020204030204" pitchFamily="34" charset="0"/>
              </a:rPr>
              <a:t>The Lancet</a:t>
            </a:r>
            <a:r>
              <a:rPr lang="en-CA" sz="1600" dirty="0">
                <a:cs typeface="Calibri" panose="020F0502020204030204" pitchFamily="34" charset="0"/>
              </a:rPr>
              <a:t>, </a:t>
            </a:r>
            <a:r>
              <a:rPr lang="en-CA" sz="1600" dirty="0">
                <a:cs typeface="Calibri" panose="020F0502020204030204" pitchFamily="34" charset="0"/>
                <a:hlinkClick r:id="rId5"/>
              </a:rPr>
              <a:t>http://dx.doi.org/10.1016/S0140-6736(15)60901-1</a:t>
            </a:r>
            <a:endParaRPr lang="en-US" sz="1600" dirty="0"/>
          </a:p>
          <a:p>
            <a:r>
              <a:rPr lang="en-CA" sz="1600" dirty="0"/>
              <a:t>Steffen, W., Richardson, K., </a:t>
            </a:r>
            <a:r>
              <a:rPr lang="en-CA" sz="1600" dirty="0" err="1"/>
              <a:t>Rockström</a:t>
            </a:r>
            <a:r>
              <a:rPr lang="en-CA" sz="1600" dirty="0"/>
              <a:t>, J., &amp; al., e. (2015). Sustainability. Planetary boundaries: guiding human development on a changing planet. </a:t>
            </a:r>
            <a:r>
              <a:rPr lang="en-CA" sz="1600" i="1" dirty="0"/>
              <a:t>Science Advances</a:t>
            </a:r>
            <a:r>
              <a:rPr lang="en-CA" sz="1600" dirty="0"/>
              <a:t>,</a:t>
            </a:r>
            <a:r>
              <a:rPr lang="en-CA" sz="1600" i="1" dirty="0"/>
              <a:t> 347</a:t>
            </a:r>
            <a:r>
              <a:rPr lang="en-CA" sz="1600" dirty="0"/>
              <a:t>, 1259855. </a:t>
            </a:r>
          </a:p>
          <a:p>
            <a:r>
              <a:rPr lang="en-US" sz="1600" dirty="0"/>
              <a:t>United-Nations. (2024). The Sustainable Development Goals Report 2024. </a:t>
            </a:r>
            <a:r>
              <a:rPr lang="en-US" sz="1600" u="sng" dirty="0">
                <a:hlinkClick r:id="rId6"/>
              </a:rPr>
              <a:t>https://unstats.un.org/sdgs/report/2024/The-Sustainable-Development-Goals-Report-2024.pdf</a:t>
            </a:r>
            <a:r>
              <a:rPr lang="en-US" sz="1600" dirty="0"/>
              <a:t> </a:t>
            </a:r>
            <a:endParaRPr lang="en-CA" sz="1600" dirty="0"/>
          </a:p>
          <a:p>
            <a:r>
              <a:rPr lang="en-CA" sz="1600" dirty="0">
                <a:cs typeface="Calibri" panose="020F0502020204030204" pitchFamily="34" charset="0"/>
              </a:rPr>
              <a:t>Watts, N, Adger WN, </a:t>
            </a:r>
            <a:r>
              <a:rPr lang="en-CA" sz="1600" dirty="0" err="1">
                <a:cs typeface="Calibri" panose="020F0502020204030204" pitchFamily="34" charset="0"/>
              </a:rPr>
              <a:t>Agnolucci</a:t>
            </a:r>
            <a:r>
              <a:rPr lang="en-CA" sz="1600" dirty="0">
                <a:cs typeface="Calibri" panose="020F0502020204030204" pitchFamily="34" charset="0"/>
              </a:rPr>
              <a:t> P, et al. (2015) Health and climate change: policy responses to protect public health. </a:t>
            </a:r>
            <a:r>
              <a:rPr lang="en-CA" sz="1600" i="1" dirty="0">
                <a:cs typeface="Calibri" panose="020F0502020204030204" pitchFamily="34" charset="0"/>
              </a:rPr>
              <a:t>The Lancet</a:t>
            </a:r>
            <a:r>
              <a:rPr lang="en-CA" sz="1600" dirty="0">
                <a:cs typeface="Calibri" panose="020F0502020204030204" pitchFamily="34" charset="0"/>
              </a:rPr>
              <a:t>, published online June 23, 2015. </a:t>
            </a:r>
            <a:r>
              <a:rPr lang="en-CA" sz="1600" dirty="0">
                <a:cs typeface="Calibri" panose="020F0502020204030204" pitchFamily="34" charset="0"/>
                <a:hlinkClick r:id="rId7"/>
              </a:rPr>
              <a:t>http://dx.doi.org/10.1016/S0140-6736(15)60854-6</a:t>
            </a:r>
            <a:r>
              <a:rPr lang="en-CA" sz="1600" dirty="0"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321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FF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6008" y="1045995"/>
            <a:ext cx="8229600" cy="4428373"/>
          </a:xfrm>
        </p:spPr>
        <p:txBody>
          <a:bodyPr>
            <a:normAutofit/>
          </a:bodyPr>
          <a:lstStyle/>
          <a:p>
            <a:pPr algn="ctr"/>
            <a:r>
              <a:rPr lang="en-US" sz="16600" dirty="0">
                <a:latin typeface="Modern Love Grunge" panose="04070805081005020601" pitchFamily="82" charset="0"/>
              </a:rPr>
              <a:t>Merci!</a:t>
            </a:r>
            <a:endParaRPr lang="en-US" sz="16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16008" y="5187283"/>
            <a:ext cx="8064500" cy="774699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/>
              <a:t>Contact: </a:t>
            </a:r>
            <a:r>
              <a:rPr lang="fr-FR" dirty="0" err="1"/>
              <a:t>astrid@uvic.ca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04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29432</TotalTime>
  <Words>965</Words>
  <Application>Microsoft Office PowerPoint</Application>
  <PresentationFormat>Grand écran</PresentationFormat>
  <Paragraphs>51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Modern Love Grunge</vt:lpstr>
      <vt:lpstr>Times New Roman</vt:lpstr>
      <vt:lpstr>Office Theme</vt:lpstr>
      <vt:lpstr>La santé planétaire dans la pratique évaluative</vt:lpstr>
      <vt:lpstr>Recherche évaluative</vt:lpstr>
      <vt:lpstr>Monitorage</vt:lpstr>
      <vt:lpstr>Références</vt:lpstr>
      <vt:lpstr>Références</vt:lpstr>
      <vt:lpstr>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Armelle BARRÉ</cp:lastModifiedBy>
  <cp:revision>178</cp:revision>
  <cp:lastPrinted>2023-11-30T22:18:54Z</cp:lastPrinted>
  <dcterms:created xsi:type="dcterms:W3CDTF">2019-11-04T02:05:20Z</dcterms:created>
  <dcterms:modified xsi:type="dcterms:W3CDTF">2026-07-01T15:15:40Z</dcterms:modified>
</cp:coreProperties>
</file>