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notesSlides/notesSlide1.xml" ContentType="application/vnd.openxmlformats-officedocument.presentationml.notesSlide+xml"/>
  <Override PartName="/ppt/notesSlides/notesSlide2.xml" ContentType="application/vnd.openxmlformats-officedocument.presentationml.notesSlide+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
  </p:notesMasterIdLst>
  <p:sldIdLst>
    <p:sldId id="458" r:id="rId2"/>
    <p:sldId id="452" r:id="rId3"/>
    <p:sldId id="418" r:id="rId4"/>
    <p:sldId id="386" r:id="rId5"/>
    <p:sldId id="372" r:id="rId6"/>
  </p:sldIdLst>
  <p:sldSz cx="12192000" cy="6858000"/>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rosoft Office User" initials="Office"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BFF5D"/>
    <a:srgbClr val="7CFF5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38" autoAdjust="0"/>
    <p:restoredTop sz="82429"/>
  </p:normalViewPr>
  <p:slideViewPr>
    <p:cSldViewPr snapToGrid="0" snapToObjects="1">
      <p:cViewPr varScale="1">
        <p:scale>
          <a:sx n="90" d="100"/>
          <a:sy n="90" d="100"/>
        </p:scale>
        <p:origin x="1320" y="78"/>
      </p:cViewPr>
      <p:guideLst/>
    </p:cSldViewPr>
  </p:slideViewPr>
  <p:notesTextViewPr>
    <p:cViewPr>
      <p:scale>
        <a:sx n="1" d="1"/>
        <a:sy n="1" d="1"/>
      </p:scale>
      <p:origin x="0" y="0"/>
    </p:cViewPr>
  </p:notesTextViewPr>
  <p:notesViewPr>
    <p:cSldViewPr snapToGrid="0" snapToObjects="1">
      <p:cViewPr varScale="1">
        <p:scale>
          <a:sx n="82" d="100"/>
          <a:sy n="82" d="100"/>
        </p:scale>
        <p:origin x="3000" y="16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21T18:55:37.444"/>
    </inkml:context>
    <inkml:brush xml:id="br0">
      <inkml:brushProperty name="width" value="0.05" units="cm"/>
      <inkml:brushProperty name="height" value="0.05" units="cm"/>
      <inkml:brushProperty name="color" value="#E71224"/>
    </inkml:brush>
  </inkml:definitions>
  <inkml:trace contextRef="#ctx0" brushRef="#br0">477 0 24575,'-16'12'0,"-8"14"0,-8 11 0,-5 18 0,-1-1 0,-1 2 0,2 0 0,3-9 0,6-3 0,3-2 0,2-4 0,2 1 0,-2-2 0,4-4 0,3-5 0,5-12 0,5-5 0,1-3 0,-1 1 0,-3 3 0,0 2 0,1-1 0,2-3 0,3-4 0,2-4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10T03:33:34.267"/>
    </inkml:context>
    <inkml:brush xml:id="br0">
      <inkml:brushProperty name="width" value="0.05" units="cm"/>
      <inkml:brushProperty name="height" value="0.05" units="cm"/>
      <inkml:brushProperty name="color" value="#E71224"/>
    </inkml:brush>
  </inkml:definitions>
  <inkml:trace contextRef="#ctx0" brushRef="#br0">477 0 24575,'-16'12'0,"-8"14"0,-8 11 0,-5 18 0,-1-1 0,-1 2 0,2 0 0,3-9 0,6-3 0,3-2 0,2-4 0,2 1 0,-2-2 0,4-4 0,3-5 0,5-12 0,5-5 0,1-3 0,-1 1 0,-3 3 0,0 2 0,1-1 0,2-3 0,3-4 0,2-4 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10T03:34:06.657"/>
    </inkml:context>
    <inkml:brush xml:id="br0">
      <inkml:brushProperty name="width" value="0.05" units="cm"/>
      <inkml:brushProperty name="height" value="0.05" units="cm"/>
      <inkml:brushProperty name="color" value="#E71224"/>
    </inkml:brush>
  </inkml:definitions>
  <inkml:trace contextRef="#ctx0" brushRef="#br0">477 0 24575,'-16'12'0,"-8"14"0,-8 11 0,-5 18 0,-1-1 0,-1 2 0,2 0 0,3-9 0,6-3 0,3-2 0,2-4 0,2 1 0,-2-2 0,4-4 0,3-5 0,5-12 0,5-5 0,1-3 0,-1 1 0,-3 3 0,0 2 0,1-1 0,2-3 0,3-4 0,2-4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10T03:34:07.291"/>
    </inkml:context>
    <inkml:brush xml:id="br0">
      <inkml:brushProperty name="width" value="0.05" units="cm"/>
      <inkml:brushProperty name="height" value="0.05" units="cm"/>
      <inkml:brushProperty name="color" value="#E71224"/>
    </inkml:brush>
  </inkml:definitions>
  <inkml:trace contextRef="#ctx0" brushRef="#br0">477 0 24575,'-16'12'0,"-8"14"0,-8 11 0,-5 18 0,-1-1 0,-1 2 0,2 0 0,3-9 0,6-3 0,3-2 0,2-4 0,2 1 0,-2-2 0,4-4 0,3-5 0,5-12 0,5-5 0,1-3 0,-1 1 0,-3 3 0,0 2 0,1-1 0,2-3 0,3-4 0,2-4 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10T03:34:07.813"/>
    </inkml:context>
    <inkml:brush xml:id="br0">
      <inkml:brushProperty name="width" value="0.05" units="cm"/>
      <inkml:brushProperty name="height" value="0.05" units="cm"/>
      <inkml:brushProperty name="color" value="#E71224"/>
    </inkml:brush>
  </inkml:definitions>
  <inkml:trace contextRef="#ctx0" brushRef="#br0">477 0 24575,'-16'12'0,"-8"14"0,-8 11 0,-5 18 0,-1-1 0,-1 2 0,2 0 0,3-9 0,6-3 0,3-2 0,2-4 0,2 1 0,-2-2 0,4-4 0,3-5 0,5-12 0,5-5 0,1-3 0,-1 1 0,-3 3 0,0 2 0,1-1 0,2-3 0,3-4 0,2-4 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10T03:34:08.334"/>
    </inkml:context>
    <inkml:brush xml:id="br0">
      <inkml:brushProperty name="width" value="0.05" units="cm"/>
      <inkml:brushProperty name="height" value="0.05" units="cm"/>
      <inkml:brushProperty name="color" value="#E71224"/>
    </inkml:brush>
  </inkml:definitions>
  <inkml:trace contextRef="#ctx0" brushRef="#br0">477 0 24575,'-16'12'0,"-8"14"0,-8 11 0,-5 18 0,-1-1 0,-1 2 0,2 0 0,3-9 0,6-3 0,3-2 0,2-4 0,2 1 0,-2-2 0,4-4 0,3-5 0,5-12 0,5-5 0,1-3 0,-1 1 0,-3 3 0,0 2 0,1-1 0,2-3 0,3-4 0,2-4 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10T03:34:08.794"/>
    </inkml:context>
    <inkml:brush xml:id="br0">
      <inkml:brushProperty name="width" value="0.05" units="cm"/>
      <inkml:brushProperty name="height" value="0.05" units="cm"/>
      <inkml:brushProperty name="color" value="#E71224"/>
    </inkml:brush>
  </inkml:definitions>
  <inkml:trace contextRef="#ctx0" brushRef="#br0">477 0 24575,'-16'12'0,"-8"14"0,-8 11 0,-5 18 0,-1-1 0,-1 2 0,2 0 0,3-9 0,6-3 0,3-2 0,2-4 0,2 1 0,-2-2 0,4-4 0,3-5 0,5-12 0,5-5 0,1-3 0,-1 1 0,-3 3 0,0 2 0,1-1 0,2-3 0,3-4 0,2-4 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10T03:34:09.346"/>
    </inkml:context>
    <inkml:brush xml:id="br0">
      <inkml:brushProperty name="width" value="0.05" units="cm"/>
      <inkml:brushProperty name="height" value="0.05" units="cm"/>
      <inkml:brushProperty name="color" value="#E71224"/>
    </inkml:brush>
  </inkml:definitions>
  <inkml:trace contextRef="#ctx0" brushRef="#br0">477 0 24575,'-16'12'0,"-8"14"0,-8 11 0,-5 18 0,-1-1 0,-1 2 0,2 0 0,3-9 0,6-3 0,3-2 0,2-4 0,2 1 0,-2-2 0,4-4 0,3-5 0,5-12 0,5-5 0,1-3 0,-1 1 0,-3 3 0,0 2 0,1-1 0,2-3 0,3-4 0,2-4 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10T03:34:10.008"/>
    </inkml:context>
    <inkml:brush xml:id="br0">
      <inkml:brushProperty name="width" value="0.05" units="cm"/>
      <inkml:brushProperty name="height" value="0.05" units="cm"/>
      <inkml:brushProperty name="color" value="#E71224"/>
    </inkml:brush>
  </inkml:definitions>
  <inkml:trace contextRef="#ctx0" brushRef="#br0">477 0 24575,'-16'12'0,"-8"14"0,-8 11 0,-5 18 0,-1-1 0,-1 2 0,2 0 0,3-9 0,6-3 0,3-2 0,2-4 0,2 1 0,-2-2 0,4-4 0,3-5 0,5-12 0,5-5 0,1-3 0,-1 1 0,-3 3 0,0 2 0,1-1 0,2-3 0,3-4 0,2-4 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10T03:34:10.591"/>
    </inkml:context>
    <inkml:brush xml:id="br0">
      <inkml:brushProperty name="width" value="0.05" units="cm"/>
      <inkml:brushProperty name="height" value="0.05" units="cm"/>
      <inkml:brushProperty name="color" value="#E71224"/>
    </inkml:brush>
  </inkml:definitions>
  <inkml:trace contextRef="#ctx0" brushRef="#br0">477 0 24575,'-16'12'0,"-8"14"0,-8 11 0,-5 18 0,-1-1 0,-1 2 0,2 0 0,3-9 0,6-3 0,3-2 0,2-4 0,2 1 0,-2-2 0,4-4 0,3-5 0,5-12 0,5-5 0,1-3 0,-1 1 0,-3 3 0,0 2 0,1-1 0,2-3 0,3-4 0,2-4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21T18:55:37.445"/>
    </inkml:context>
    <inkml:brush xml:id="br0">
      <inkml:brushProperty name="width" value="0.05" units="cm"/>
      <inkml:brushProperty name="height" value="0.05" units="cm"/>
      <inkml:brushProperty name="color" value="#E71224"/>
    </inkml:brush>
  </inkml:definitions>
  <inkml:trace contextRef="#ctx0" brushRef="#br0">477 0 24575,'-16'12'0,"-8"14"0,-8 11 0,-5 18 0,-1-1 0,-1 2 0,2 0 0,3-9 0,6-3 0,3-2 0,2-4 0,2 1 0,-2-2 0,4-4 0,3-5 0,5-12 0,5-5 0,1-3 0,-1 1 0,-3 3 0,0 2 0,1-1 0,2-3 0,3-4 0,2-4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21T18:55:37.446"/>
    </inkml:context>
    <inkml:brush xml:id="br0">
      <inkml:brushProperty name="width" value="0.05" units="cm"/>
      <inkml:brushProperty name="height" value="0.05" units="cm"/>
      <inkml:brushProperty name="color" value="#E71224"/>
    </inkml:brush>
  </inkml:definitions>
  <inkml:trace contextRef="#ctx0" brushRef="#br0">477 0 24575,'-16'12'0,"-8"14"0,-8 11 0,-5 18 0,-1-1 0,-1 2 0,2 0 0,3-9 0,6-3 0,3-2 0,2-4 0,2 1 0,-2-2 0,4-4 0,3-5 0,5-12 0,5-5 0,1-3 0,-1 1 0,-3 3 0,0 2 0,1-1 0,2-3 0,3-4 0,2-4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21T18:55:37.447"/>
    </inkml:context>
    <inkml:brush xml:id="br0">
      <inkml:brushProperty name="width" value="0.05" units="cm"/>
      <inkml:brushProperty name="height" value="0.05" units="cm"/>
      <inkml:brushProperty name="color" value="#E71224"/>
    </inkml:brush>
  </inkml:definitions>
  <inkml:trace contextRef="#ctx0" brushRef="#br0">477 0 24575,'-16'12'0,"-8"14"0,-8 11 0,-5 18 0,-1-1 0,-1 2 0,2 0 0,3-9 0,6-3 0,3-2 0,2-4 0,2 1 0,-2-2 0,4-4 0,3-5 0,5-12 0,5-5 0,1-3 0,-1 1 0,-3 3 0,0 2 0,1-1 0,2-3 0,3-4 0,2-4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21T18:55:37.448"/>
    </inkml:context>
    <inkml:brush xml:id="br0">
      <inkml:brushProperty name="width" value="0.05" units="cm"/>
      <inkml:brushProperty name="height" value="0.05" units="cm"/>
      <inkml:brushProperty name="color" value="#E71224"/>
    </inkml:brush>
  </inkml:definitions>
  <inkml:trace contextRef="#ctx0" brushRef="#br0">477 0 24575,'-16'12'0,"-8"14"0,-8 11 0,-5 18 0,-1-1 0,-1 2 0,2 0 0,3-9 0,6-3 0,3-2 0,2-4 0,2 1 0,-2-2 0,4-4 0,3-5 0,5-12 0,5-5 0,1-3 0,-1 1 0,-3 3 0,0 2 0,1-1 0,2-3 0,3-4 0,2-4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21T18:55:37.449"/>
    </inkml:context>
    <inkml:brush xml:id="br0">
      <inkml:brushProperty name="width" value="0.05" units="cm"/>
      <inkml:brushProperty name="height" value="0.05" units="cm"/>
      <inkml:brushProperty name="color" value="#E71224"/>
    </inkml:brush>
  </inkml:definitions>
  <inkml:trace contextRef="#ctx0" brushRef="#br0">477 0 24575,'-16'12'0,"-8"14"0,-8 11 0,-5 18 0,-1-1 0,-1 2 0,2 0 0,3-9 0,6-3 0,3-2 0,2-4 0,2 1 0,-2-2 0,4-4 0,3-5 0,5-12 0,5-5 0,1-3 0,-1 1 0,-3 3 0,0 2 0,1-1 0,2-3 0,3-4 0,2-4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21T18:55:37.450"/>
    </inkml:context>
    <inkml:brush xml:id="br0">
      <inkml:brushProperty name="width" value="0.05" units="cm"/>
      <inkml:brushProperty name="height" value="0.05" units="cm"/>
      <inkml:brushProperty name="color" value="#E71224"/>
    </inkml:brush>
  </inkml:definitions>
  <inkml:trace contextRef="#ctx0" brushRef="#br0">477 0 24575,'-16'12'0,"-8"14"0,-8 11 0,-5 18 0,-1-1 0,-1 2 0,2 0 0,3-9 0,6-3 0,3-2 0,2-4 0,2 1 0,-2-2 0,4-4 0,3-5 0,5-12 0,5-5 0,1-3 0,-1 1 0,-3 3 0,0 2 0,1-1 0,2-3 0,3-4 0,2-4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21T18:55:37.451"/>
    </inkml:context>
    <inkml:brush xml:id="br0">
      <inkml:brushProperty name="width" value="0.05" units="cm"/>
      <inkml:brushProperty name="height" value="0.05" units="cm"/>
      <inkml:brushProperty name="color" value="#E71224"/>
    </inkml:brush>
  </inkml:definitions>
  <inkml:trace contextRef="#ctx0" brushRef="#br0">477 0 24575,'-16'12'0,"-8"14"0,-8 11 0,-5 18 0,-1-1 0,-1 2 0,2 0 0,3-9 0,6-3 0,3-2 0,2-4 0,2 1 0,-2-2 0,4-4 0,3-5 0,5-12 0,5-5 0,1-3 0,-1 1 0,-3 3 0,0 2 0,1-1 0,2-3 0,3-4 0,2-4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21T18:55:37.452"/>
    </inkml:context>
    <inkml:brush xml:id="br0">
      <inkml:brushProperty name="width" value="0.05" units="cm"/>
      <inkml:brushProperty name="height" value="0.05" units="cm"/>
      <inkml:brushProperty name="color" value="#E71224"/>
    </inkml:brush>
  </inkml:definitions>
  <inkml:trace contextRef="#ctx0" brushRef="#br0">477 0 24575,'-16'12'0,"-8"14"0,-8 11 0,-5 18 0,-1-1 0,-1 2 0,2 0 0,3-9 0,6-3 0,3-2 0,2-4 0,2 1 0,-2-2 0,4-4 0,3-5 0,5-12 0,5-5 0,1-3 0,-1 1 0,-3 3 0,0 2 0,1-1 0,2-3 0,3-4 0,2-4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1"/>
            <a:ext cx="3962400" cy="344091"/>
          </a:xfrm>
          <a:prstGeom prst="rect">
            <a:avLst/>
          </a:prstGeom>
        </p:spPr>
        <p:txBody>
          <a:bodyPr vert="horz" lIns="91440" tIns="45720" rIns="91440" bIns="45720" rtlCol="0"/>
          <a:lstStyle>
            <a:lvl1pPr algn="r">
              <a:defRPr sz="1200"/>
            </a:lvl1pPr>
          </a:lstStyle>
          <a:p>
            <a:fld id="{A207675A-0D08-2E4E-9EDD-3D0FD210D646}" type="datetimeFigureOut">
              <a:rPr lang="en-US" smtClean="0"/>
              <a:t>7/1/2026</a:t>
            </a:fld>
            <a:endParaRPr lang="en-US"/>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F4E526F4-ED58-1E4F-88F1-8E74EC9C3A03}" type="slidenum">
              <a:rPr lang="en-US" smtClean="0"/>
              <a:t>‹N°›</a:t>
            </a:fld>
            <a:endParaRPr lang="en-US"/>
          </a:p>
        </p:txBody>
      </p:sp>
    </p:spTree>
    <p:extLst>
      <p:ext uri="{BB962C8B-B14F-4D97-AF65-F5344CB8AC3E}">
        <p14:creationId xmlns:p14="http://schemas.microsoft.com/office/powerpoint/2010/main" val="21023883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journals.sagepub.com/doi/full/10.1177/13563890241227433?af=R&amp;ai=1gvoi&amp;mi=3ricys#bibr20-13563890241227433"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1" dirty="0">
                <a:solidFill>
                  <a:srgbClr val="555555"/>
                </a:solidFill>
                <a:effectLst/>
                <a:latin typeface="Sage Peak"/>
              </a:rPr>
              <a:t>Co-design</a:t>
            </a:r>
          </a:p>
          <a:p>
            <a:r>
              <a:rPr lang="en-CA" dirty="0">
                <a:effectLst/>
              </a:rPr>
              <a:t>Co-designing the tool in collaboration with targeted users ensures the assessment dimensions are contextualized according to their needs and that the language used to describe the dimensions is meaningful, understandable, and comprehensive. In addition, co-designing the tools according to the specificity of the context allows governments/organizations to address specific commitments. For example, it would be possible to develop a version specifically addressing the United Nations Sustainable Development Goals, if that was a priority for the organization (</a:t>
            </a:r>
            <a:r>
              <a:rPr lang="en-CA" u="sng" dirty="0">
                <a:solidFill>
                  <a:srgbClr val="046FF8"/>
                </a:solidFill>
                <a:effectLst/>
                <a:hlinkClick r:id="rId3"/>
              </a:rPr>
              <a:t>Green et al., 2020</a:t>
            </a:r>
            <a:r>
              <a:rPr lang="en-CA" dirty="0">
                <a:effectLst/>
              </a:rPr>
              <a:t>). However, critical dimensions for planetary health as identified in the Planetary Health framework should all still be considered as these were identified by existing scientific knowledge.</a:t>
            </a:r>
          </a:p>
          <a:p>
            <a:r>
              <a:rPr lang="en-CA" b="1" dirty="0">
                <a:solidFill>
                  <a:srgbClr val="555555"/>
                </a:solidFill>
                <a:effectLst/>
                <a:latin typeface="Sage Peak"/>
              </a:rPr>
              <a:t>Easy-to-use tools</a:t>
            </a:r>
          </a:p>
          <a:p>
            <a:r>
              <a:rPr lang="en-CA" dirty="0">
                <a:effectLst/>
              </a:rPr>
              <a:t>In EIA and in HIA, two barriers limit their use and impact: experts are needed to conduct the study and eco-social determinants of health are not easy to understand for non-experts. As we want to encourage widespread use of PHRIA tools, a simple tool can empower people to conduct their own assessments without planetary health-related expertise or knowledge. To make the assessment exercise accessible to non-experts, PHRIA tools should include some language describing what each planetary dimension encompasses. In particular, to circumvent the difficulties experienced in HIA and EIA, it is important how the dimensions of health, equity, and power relations are described.</a:t>
            </a:r>
          </a:p>
          <a:p>
            <a:r>
              <a:rPr lang="en-CA" b="1" dirty="0">
                <a:solidFill>
                  <a:srgbClr val="555555"/>
                </a:solidFill>
                <a:effectLst/>
                <a:latin typeface="Sage Peak"/>
              </a:rPr>
              <a:t>Deliberation and engagement</a:t>
            </a:r>
          </a:p>
          <a:p>
            <a:r>
              <a:rPr lang="en-CA" dirty="0">
                <a:effectLst/>
              </a:rPr>
              <a:t>Once created, the tool should be implemented and used in deliberation with different groups such as elected officials, administrators, and decision-makers, but also diverse interest groups, such as industrial groups, Indigenous leaders, beneficiaries, and community members. Sharing the tool with a diversity of individuals and groups early in the process is a way to increase the credibility of the exercise, and to enhance deliberation around potential trade-offs. The trade-offs among which dimensions to prioritize over others wouldn’t be the result of an expert’s decision, instead this would be informed by the positions of various groups and the debate taking place. Furthermore, assessing a project using a PHRIA tool may also surface alternatives with potentially higher positive impacts for consideration. Larger participation would also help in controlling individual rating bias.</a:t>
            </a:r>
          </a:p>
          <a:p>
            <a:r>
              <a:rPr lang="en-CA" b="1" dirty="0">
                <a:solidFill>
                  <a:srgbClr val="555555"/>
                </a:solidFill>
                <a:effectLst/>
                <a:latin typeface="Sage Peak"/>
              </a:rPr>
              <a:t>Life-cycle perspective</a:t>
            </a:r>
          </a:p>
          <a:p>
            <a:r>
              <a:rPr lang="en-CA" dirty="0">
                <a:effectLst/>
              </a:rPr>
              <a:t>Finally, with the purpose of the intervention in mind, we would like to re-emphasize that all kinds of impacts on natural and human systems, in both the short and long term, should be included. In addition, the impact assessment of projects, programs or policies shouldn’t be limited to their implementation or production processes. Limiting the scope of the assessment could derail the process. Pre-selecting a stage or part of the project for evaluation purposes inevitably leads to missing the purpose of exercise itself. A life-cycle perspective should be adopted.</a:t>
            </a:r>
          </a:p>
          <a:p>
            <a:endParaRPr lang="en-US" dirty="0"/>
          </a:p>
        </p:txBody>
      </p:sp>
      <p:sp>
        <p:nvSpPr>
          <p:cNvPr id="4" name="Slide Number Placeholder 3"/>
          <p:cNvSpPr>
            <a:spLocks noGrp="1"/>
          </p:cNvSpPr>
          <p:nvPr>
            <p:ph type="sldNum" sz="quarter" idx="5"/>
          </p:nvPr>
        </p:nvSpPr>
        <p:spPr/>
        <p:txBody>
          <a:bodyPr/>
          <a:lstStyle/>
          <a:p>
            <a:fld id="{FAE022B5-CEA7-4845-8360-A9DB605484A2}" type="slidenum">
              <a:rPr lang="en-US" smtClean="0"/>
              <a:t>4</a:t>
            </a:fld>
            <a:endParaRPr lang="en-US"/>
          </a:p>
        </p:txBody>
      </p:sp>
    </p:spTree>
    <p:extLst>
      <p:ext uri="{BB962C8B-B14F-4D97-AF65-F5344CB8AC3E}">
        <p14:creationId xmlns:p14="http://schemas.microsoft.com/office/powerpoint/2010/main" val="15134158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3C216B-ED3B-401B-96A1-2D8AE41B30F5}" type="slidenum">
              <a:rPr lang="fr-CA" smtClean="0"/>
              <a:t>5</a:t>
            </a:fld>
            <a:endParaRPr lang="fr-CA"/>
          </a:p>
        </p:txBody>
      </p:sp>
    </p:spTree>
    <p:extLst>
      <p:ext uri="{BB962C8B-B14F-4D97-AF65-F5344CB8AC3E}">
        <p14:creationId xmlns:p14="http://schemas.microsoft.com/office/powerpoint/2010/main" val="39404724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E26F714-8BF5-494D-A75D-6B607402745B}" type="datetimeFigureOut">
              <a:rPr lang="en-US" smtClean="0"/>
              <a:t>7/1/2026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1409C5-6405-1244-ABF5-4397A82AD3FE}" type="slidenum">
              <a:rPr lang="en-US" smtClean="0"/>
              <a:t>‹N°›</a:t>
            </a:fld>
            <a:endParaRPr lang="en-US"/>
          </a:p>
        </p:txBody>
      </p:sp>
    </p:spTree>
    <p:extLst>
      <p:ext uri="{BB962C8B-B14F-4D97-AF65-F5344CB8AC3E}">
        <p14:creationId xmlns:p14="http://schemas.microsoft.com/office/powerpoint/2010/main" val="19139822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E26F714-8BF5-494D-A75D-6B607402745B}" type="datetimeFigureOut">
              <a:rPr lang="en-US" smtClean="0"/>
              <a:t>7/1/2026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1409C5-6405-1244-ABF5-4397A82AD3FE}" type="slidenum">
              <a:rPr lang="en-US" smtClean="0"/>
              <a:t>‹N°›</a:t>
            </a:fld>
            <a:endParaRPr lang="en-US"/>
          </a:p>
        </p:txBody>
      </p:sp>
    </p:spTree>
    <p:extLst>
      <p:ext uri="{BB962C8B-B14F-4D97-AF65-F5344CB8AC3E}">
        <p14:creationId xmlns:p14="http://schemas.microsoft.com/office/powerpoint/2010/main" val="14099392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E26F714-8BF5-494D-A75D-6B607402745B}" type="datetimeFigureOut">
              <a:rPr lang="en-US" smtClean="0"/>
              <a:t>7/1/2026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1409C5-6405-1244-ABF5-4397A82AD3FE}" type="slidenum">
              <a:rPr lang="en-US" smtClean="0"/>
              <a:t>‹N°›</a:t>
            </a:fld>
            <a:endParaRPr lang="en-US"/>
          </a:p>
        </p:txBody>
      </p:sp>
    </p:spTree>
    <p:extLst>
      <p:ext uri="{BB962C8B-B14F-4D97-AF65-F5344CB8AC3E}">
        <p14:creationId xmlns:p14="http://schemas.microsoft.com/office/powerpoint/2010/main" val="15146322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E26F714-8BF5-494D-A75D-6B607402745B}" type="datetimeFigureOut">
              <a:rPr lang="en-US" smtClean="0"/>
              <a:t>7/1/2026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1409C5-6405-1244-ABF5-4397A82AD3FE}" type="slidenum">
              <a:rPr lang="en-US" smtClean="0"/>
              <a:t>‹N°›</a:t>
            </a:fld>
            <a:endParaRPr lang="en-US"/>
          </a:p>
        </p:txBody>
      </p:sp>
    </p:spTree>
    <p:extLst>
      <p:ext uri="{BB962C8B-B14F-4D97-AF65-F5344CB8AC3E}">
        <p14:creationId xmlns:p14="http://schemas.microsoft.com/office/powerpoint/2010/main" val="11422113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E26F714-8BF5-494D-A75D-6B607402745B}" type="datetimeFigureOut">
              <a:rPr lang="en-US" smtClean="0"/>
              <a:t>7/1/2026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1409C5-6405-1244-ABF5-4397A82AD3FE}" type="slidenum">
              <a:rPr lang="en-US" smtClean="0"/>
              <a:t>‹N°›</a:t>
            </a:fld>
            <a:endParaRPr lang="en-US"/>
          </a:p>
        </p:txBody>
      </p:sp>
    </p:spTree>
    <p:extLst>
      <p:ext uri="{BB962C8B-B14F-4D97-AF65-F5344CB8AC3E}">
        <p14:creationId xmlns:p14="http://schemas.microsoft.com/office/powerpoint/2010/main" val="7902086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E26F714-8BF5-494D-A75D-6B607402745B}" type="datetimeFigureOut">
              <a:rPr lang="en-US" smtClean="0"/>
              <a:t>7/1/2026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1409C5-6405-1244-ABF5-4397A82AD3FE}" type="slidenum">
              <a:rPr lang="en-US" smtClean="0"/>
              <a:t>‹N°›</a:t>
            </a:fld>
            <a:endParaRPr lang="en-US"/>
          </a:p>
        </p:txBody>
      </p:sp>
    </p:spTree>
    <p:extLst>
      <p:ext uri="{BB962C8B-B14F-4D97-AF65-F5344CB8AC3E}">
        <p14:creationId xmlns:p14="http://schemas.microsoft.com/office/powerpoint/2010/main" val="9982604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E26F714-8BF5-494D-A75D-6B607402745B}" type="datetimeFigureOut">
              <a:rPr lang="en-US" smtClean="0"/>
              <a:t>7/1/2026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71409C5-6405-1244-ABF5-4397A82AD3FE}" type="slidenum">
              <a:rPr lang="en-US" smtClean="0"/>
              <a:t>‹N°›</a:t>
            </a:fld>
            <a:endParaRPr lang="en-US"/>
          </a:p>
        </p:txBody>
      </p:sp>
    </p:spTree>
    <p:extLst>
      <p:ext uri="{BB962C8B-B14F-4D97-AF65-F5344CB8AC3E}">
        <p14:creationId xmlns:p14="http://schemas.microsoft.com/office/powerpoint/2010/main" val="16211159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E26F714-8BF5-494D-A75D-6B607402745B}" type="datetimeFigureOut">
              <a:rPr lang="en-US" smtClean="0"/>
              <a:t>7/1/2026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71409C5-6405-1244-ABF5-4397A82AD3FE}" type="slidenum">
              <a:rPr lang="en-US" smtClean="0"/>
              <a:t>‹N°›</a:t>
            </a:fld>
            <a:endParaRPr lang="en-US"/>
          </a:p>
        </p:txBody>
      </p:sp>
    </p:spTree>
    <p:extLst>
      <p:ext uri="{BB962C8B-B14F-4D97-AF65-F5344CB8AC3E}">
        <p14:creationId xmlns:p14="http://schemas.microsoft.com/office/powerpoint/2010/main" val="9712295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E26F714-8BF5-494D-A75D-6B607402745B}" type="datetimeFigureOut">
              <a:rPr lang="en-US" smtClean="0"/>
              <a:t>7/1/2026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71409C5-6405-1244-ABF5-4397A82AD3FE}" type="slidenum">
              <a:rPr lang="en-US" smtClean="0"/>
              <a:t>‹N°›</a:t>
            </a:fld>
            <a:endParaRPr lang="en-US"/>
          </a:p>
        </p:txBody>
      </p:sp>
    </p:spTree>
    <p:extLst>
      <p:ext uri="{BB962C8B-B14F-4D97-AF65-F5344CB8AC3E}">
        <p14:creationId xmlns:p14="http://schemas.microsoft.com/office/powerpoint/2010/main" val="4320813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E26F714-8BF5-494D-A75D-6B607402745B}" type="datetimeFigureOut">
              <a:rPr lang="en-US" smtClean="0"/>
              <a:t>7/1/2026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1409C5-6405-1244-ABF5-4397A82AD3FE}" type="slidenum">
              <a:rPr lang="en-US" smtClean="0"/>
              <a:t>‹N°›</a:t>
            </a:fld>
            <a:endParaRPr lang="en-US"/>
          </a:p>
        </p:txBody>
      </p:sp>
    </p:spTree>
    <p:extLst>
      <p:ext uri="{BB962C8B-B14F-4D97-AF65-F5344CB8AC3E}">
        <p14:creationId xmlns:p14="http://schemas.microsoft.com/office/powerpoint/2010/main" val="13482154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E26F714-8BF5-494D-A75D-6B607402745B}" type="datetimeFigureOut">
              <a:rPr lang="en-US" smtClean="0"/>
              <a:t>7/1/2026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1409C5-6405-1244-ABF5-4397A82AD3FE}" type="slidenum">
              <a:rPr lang="en-US" smtClean="0"/>
              <a:t>‹N°›</a:t>
            </a:fld>
            <a:endParaRPr lang="en-US"/>
          </a:p>
        </p:txBody>
      </p:sp>
    </p:spTree>
    <p:extLst>
      <p:ext uri="{BB962C8B-B14F-4D97-AF65-F5344CB8AC3E}">
        <p14:creationId xmlns:p14="http://schemas.microsoft.com/office/powerpoint/2010/main" val="13562683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26F714-8BF5-494D-A75D-6B607402745B}" type="datetimeFigureOut">
              <a:rPr lang="en-US" smtClean="0"/>
              <a:t>7/1/2026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1409C5-6405-1244-ABF5-4397A82AD3FE}" type="slidenum">
              <a:rPr lang="en-US" smtClean="0"/>
              <a:t>‹N°›</a:t>
            </a:fld>
            <a:endParaRPr lang="en-US"/>
          </a:p>
        </p:txBody>
      </p:sp>
    </p:spTree>
    <p:extLst>
      <p:ext uri="{BB962C8B-B14F-4D97-AF65-F5344CB8AC3E}">
        <p14:creationId xmlns:p14="http://schemas.microsoft.com/office/powerpoint/2010/main" val="16606539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customXml" Target="../ink/ink5.xml"/><Relationship Id="rId3" Type="http://schemas.openxmlformats.org/officeDocument/2006/relationships/customXml" Target="../ink/ink1.xml"/><Relationship Id="rId7" Type="http://schemas.openxmlformats.org/officeDocument/2006/relationships/customXml" Target="../ink/ink4.xml"/><Relationship Id="rId12" Type="http://schemas.openxmlformats.org/officeDocument/2006/relationships/customXml" Target="../ink/ink9.xml"/><Relationship Id="rId2" Type="http://schemas.openxmlformats.org/officeDocument/2006/relationships/image" Target="../media/image2.jpeg"/><Relationship Id="rId1" Type="http://schemas.openxmlformats.org/officeDocument/2006/relationships/slideLayout" Target="../slideLayouts/slideLayout4.xml"/><Relationship Id="rId6" Type="http://schemas.openxmlformats.org/officeDocument/2006/relationships/customXml" Target="../ink/ink3.xml"/><Relationship Id="rId11" Type="http://schemas.openxmlformats.org/officeDocument/2006/relationships/customXml" Target="../ink/ink8.xml"/><Relationship Id="rId5" Type="http://schemas.openxmlformats.org/officeDocument/2006/relationships/customXml" Target="../ink/ink2.xml"/><Relationship Id="rId10" Type="http://schemas.openxmlformats.org/officeDocument/2006/relationships/customXml" Target="../ink/ink7.xml"/><Relationship Id="rId4" Type="http://schemas.openxmlformats.org/officeDocument/2006/relationships/image" Target="../media/image29.png"/><Relationship Id="rId9" Type="http://schemas.openxmlformats.org/officeDocument/2006/relationships/customXml" Target="../ink/ink6.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8" Type="http://schemas.openxmlformats.org/officeDocument/2006/relationships/customXml" Target="../ink/ink12.xml"/><Relationship Id="rId13" Type="http://schemas.openxmlformats.org/officeDocument/2006/relationships/customXml" Target="../ink/ink17.xml"/><Relationship Id="rId3" Type="http://schemas.openxmlformats.org/officeDocument/2006/relationships/image" Target="../media/image2.jpeg"/><Relationship Id="rId7" Type="http://schemas.openxmlformats.org/officeDocument/2006/relationships/customXml" Target="../ink/ink11.xml"/><Relationship Id="rId12" Type="http://schemas.openxmlformats.org/officeDocument/2006/relationships/customXml" Target="../ink/ink16.xml"/><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32.png"/><Relationship Id="rId11" Type="http://schemas.openxmlformats.org/officeDocument/2006/relationships/customXml" Target="../ink/ink15.xml"/><Relationship Id="rId5" Type="http://schemas.openxmlformats.org/officeDocument/2006/relationships/customXml" Target="../ink/ink10.xml"/><Relationship Id="rId10" Type="http://schemas.openxmlformats.org/officeDocument/2006/relationships/customXml" Target="../ink/ink14.xml"/><Relationship Id="rId4" Type="http://schemas.openxmlformats.org/officeDocument/2006/relationships/image" Target="../media/image4.emf"/><Relationship Id="rId9" Type="http://schemas.openxmlformats.org/officeDocument/2006/relationships/customXml" Target="../ink/ink13.xml"/><Relationship Id="rId14" Type="http://schemas.openxmlformats.org/officeDocument/2006/relationships/customXml" Target="../ink/ink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5406B8AF-8F53-5FE9-A58F-2EEBF52FB913}"/>
              </a:ext>
            </a:extLst>
          </p:cNvPr>
          <p:cNvSpPr>
            <a:spLocks noGrp="1"/>
          </p:cNvSpPr>
          <p:nvPr>
            <p:ph type="ctrTitle"/>
          </p:nvPr>
        </p:nvSpPr>
        <p:spPr>
          <a:xfrm>
            <a:off x="518341" y="1298387"/>
            <a:ext cx="4826795" cy="2858363"/>
          </a:xfrm>
        </p:spPr>
        <p:txBody>
          <a:bodyPr anchor="ctr">
            <a:normAutofit/>
          </a:bodyPr>
          <a:lstStyle/>
          <a:p>
            <a:r>
              <a:rPr lang="en-US" sz="4800" dirty="0"/>
              <a:t>La santé </a:t>
            </a:r>
            <a:r>
              <a:rPr lang="en-US" sz="4800" dirty="0" err="1"/>
              <a:t>planétaire</a:t>
            </a:r>
            <a:r>
              <a:rPr lang="en-US" sz="4800" dirty="0"/>
              <a:t> dans la pratique </a:t>
            </a:r>
            <a:r>
              <a:rPr lang="en-US" sz="4800" dirty="0" err="1"/>
              <a:t>évaluative</a:t>
            </a:r>
            <a:endParaRPr lang="en-CA" sz="5000" dirty="0"/>
          </a:p>
        </p:txBody>
      </p:sp>
      <p:sp>
        <p:nvSpPr>
          <p:cNvPr id="7" name="Subtitle 2">
            <a:extLst>
              <a:ext uri="{FF2B5EF4-FFF2-40B4-BE49-F238E27FC236}">
                <a16:creationId xmlns:a16="http://schemas.microsoft.com/office/drawing/2014/main" id="{33920E40-6EA3-1B69-E4FC-228BD5141D13}"/>
              </a:ext>
            </a:extLst>
          </p:cNvPr>
          <p:cNvSpPr>
            <a:spLocks noGrp="1"/>
          </p:cNvSpPr>
          <p:nvPr>
            <p:ph type="subTitle" idx="1"/>
          </p:nvPr>
        </p:nvSpPr>
        <p:spPr>
          <a:xfrm>
            <a:off x="516597" y="4156750"/>
            <a:ext cx="4830283" cy="2356503"/>
          </a:xfrm>
        </p:spPr>
        <p:txBody>
          <a:bodyPr>
            <a:normAutofit/>
          </a:bodyPr>
          <a:lstStyle/>
          <a:p>
            <a:r>
              <a:rPr lang="en-US" sz="2200" dirty="0" err="1"/>
              <a:t>Présentation</a:t>
            </a:r>
            <a:r>
              <a:rPr lang="en-US" sz="2200" dirty="0"/>
              <a:t> au réseau F3E</a:t>
            </a:r>
          </a:p>
          <a:p>
            <a:r>
              <a:rPr lang="en-US" sz="2200" dirty="0"/>
              <a:t>Astrid Brousselle, </a:t>
            </a:r>
            <a:r>
              <a:rPr lang="en-US" sz="2200" dirty="0" err="1"/>
              <a:t>Professeure</a:t>
            </a:r>
            <a:r>
              <a:rPr lang="en-US" sz="2200" dirty="0"/>
              <a:t> , School of Public Administration, University of Victoria (Canada)</a:t>
            </a:r>
          </a:p>
          <a:p>
            <a:r>
              <a:rPr lang="en-US" sz="2200" dirty="0" err="1"/>
              <a:t>astrid@uvic.ca</a:t>
            </a:r>
            <a:endParaRPr lang="en-US" sz="2200" dirty="0"/>
          </a:p>
        </p:txBody>
      </p:sp>
      <p:sp>
        <p:nvSpPr>
          <p:cNvPr id="9" name="TextBox 8">
            <a:extLst>
              <a:ext uri="{FF2B5EF4-FFF2-40B4-BE49-F238E27FC236}">
                <a16:creationId xmlns:a16="http://schemas.microsoft.com/office/drawing/2014/main" id="{B9B16EB6-B055-58B9-8409-DE5C42F31E9B}"/>
              </a:ext>
            </a:extLst>
          </p:cNvPr>
          <p:cNvSpPr txBox="1"/>
          <p:nvPr/>
        </p:nvSpPr>
        <p:spPr>
          <a:xfrm>
            <a:off x="831849" y="375057"/>
            <a:ext cx="10525125" cy="584775"/>
          </a:xfrm>
          <a:prstGeom prst="rect">
            <a:avLst/>
          </a:prstGeom>
          <a:noFill/>
        </p:spPr>
        <p:txBody>
          <a:bodyPr wrap="square" rtlCol="0">
            <a:spAutoFit/>
          </a:bodyPr>
          <a:lstStyle/>
          <a:p>
            <a:r>
              <a:rPr lang="en-CA" sz="1600" i="1" dirty="0"/>
              <a:t>I acknowledge with respect the Lekwungen peoples on whose traditional territory the University of Victoria stands, and the Songhees, Esquimalt and </a:t>
            </a:r>
            <a:r>
              <a:rPr lang="en-CA" sz="1600" i="1" u="sng" dirty="0"/>
              <a:t>W</a:t>
            </a:r>
            <a:r>
              <a:rPr lang="en-CA" sz="1600" i="1" dirty="0"/>
              <a:t>SÁNEĆ peoples whose historical relationships with the land continue to this day.</a:t>
            </a:r>
          </a:p>
        </p:txBody>
      </p:sp>
      <p:pic>
        <p:nvPicPr>
          <p:cNvPr id="4" name="Picture 3">
            <a:extLst>
              <a:ext uri="{FF2B5EF4-FFF2-40B4-BE49-F238E27FC236}">
                <a16:creationId xmlns:a16="http://schemas.microsoft.com/office/drawing/2014/main" id="{B6A9A76C-F167-7CFF-7C6C-A3608EB3606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096000" y="1639047"/>
            <a:ext cx="5892217" cy="4474884"/>
          </a:xfrm>
          <a:prstGeom prst="rect">
            <a:avLst/>
          </a:prstGeom>
        </p:spPr>
      </p:pic>
    </p:spTree>
    <p:extLst>
      <p:ext uri="{BB962C8B-B14F-4D97-AF65-F5344CB8AC3E}">
        <p14:creationId xmlns:p14="http://schemas.microsoft.com/office/powerpoint/2010/main" val="39337054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12BAF8-5252-7B40-8D4E-BFECE36D653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C623130-000E-E488-0A0E-9F4DD544F067}"/>
              </a:ext>
            </a:extLst>
          </p:cNvPr>
          <p:cNvSpPr>
            <a:spLocks noGrp="1"/>
          </p:cNvSpPr>
          <p:nvPr>
            <p:ph type="title"/>
          </p:nvPr>
        </p:nvSpPr>
        <p:spPr>
          <a:xfrm>
            <a:off x="831849" y="1563329"/>
            <a:ext cx="10869083" cy="4295604"/>
          </a:xfrm>
        </p:spPr>
        <p:txBody>
          <a:bodyPr>
            <a:normAutofit/>
          </a:bodyPr>
          <a:lstStyle/>
          <a:p>
            <a:br>
              <a:rPr lang="en-US" sz="5400" dirty="0"/>
            </a:br>
            <a:r>
              <a:rPr lang="en-US" sz="8000" dirty="0" err="1">
                <a:latin typeface="Modern Love Grunge" panose="04070805081005020601" pitchFamily="82" charset="0"/>
              </a:rPr>
              <a:t>Outil</a:t>
            </a:r>
            <a:r>
              <a:rPr lang="en-US" sz="8000" dirty="0">
                <a:latin typeface="Modern Love Grunge" panose="04070805081005020601" pitchFamily="82" charset="0"/>
              </a:rPr>
              <a:t> </a:t>
            </a:r>
            <a:r>
              <a:rPr lang="en-US" sz="8000" dirty="0" err="1">
                <a:latin typeface="Modern Love Grunge" panose="04070805081005020601" pitchFamily="82" charset="0"/>
              </a:rPr>
              <a:t>d’appréciation</a:t>
            </a:r>
            <a:r>
              <a:rPr lang="en-US" sz="8000" dirty="0">
                <a:latin typeface="Modern Love Grunge" panose="04070805081005020601" pitchFamily="82" charset="0"/>
              </a:rPr>
              <a:t> </a:t>
            </a:r>
            <a:r>
              <a:rPr lang="en-US" sz="8000" dirty="0" err="1">
                <a:latin typeface="Modern Love Grunge" panose="04070805081005020601" pitchFamily="82" charset="0"/>
              </a:rPr>
              <a:t>rapide</a:t>
            </a:r>
            <a:r>
              <a:rPr lang="en-US" sz="8000" dirty="0">
                <a:latin typeface="Modern Love Grunge" panose="04070805081005020601" pitchFamily="82" charset="0"/>
              </a:rPr>
              <a:t> pour la santé </a:t>
            </a:r>
            <a:r>
              <a:rPr lang="en-US" sz="8000" dirty="0" err="1">
                <a:latin typeface="Modern Love Grunge" panose="04070805081005020601" pitchFamily="82" charset="0"/>
              </a:rPr>
              <a:t>planétaire</a:t>
            </a:r>
            <a:endParaRPr lang="en-US" sz="8000" dirty="0">
              <a:latin typeface="Modern Love Grunge" panose="04070805081005020601" pitchFamily="82" charset="0"/>
            </a:endParaRPr>
          </a:p>
        </p:txBody>
      </p:sp>
    </p:spTree>
    <p:extLst>
      <p:ext uri="{BB962C8B-B14F-4D97-AF65-F5344CB8AC3E}">
        <p14:creationId xmlns:p14="http://schemas.microsoft.com/office/powerpoint/2010/main" val="13222470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469A51B1-AD5F-3C21-9184-EBA416331AC6}"/>
              </a:ext>
            </a:extLst>
          </p:cNvPr>
          <p:cNvGrpSpPr/>
          <p:nvPr/>
        </p:nvGrpSpPr>
        <p:grpSpPr>
          <a:xfrm>
            <a:off x="2511289" y="0"/>
            <a:ext cx="5014061" cy="6858000"/>
            <a:chOff x="0" y="0"/>
            <a:chExt cx="5014061" cy="6858000"/>
          </a:xfrm>
        </p:grpSpPr>
        <p:pic>
          <p:nvPicPr>
            <p:cNvPr id="8" name="Picture 7">
              <a:extLst>
                <a:ext uri="{FF2B5EF4-FFF2-40B4-BE49-F238E27FC236}">
                  <a16:creationId xmlns:a16="http://schemas.microsoft.com/office/drawing/2014/main" id="{C55D92BD-F614-21E3-DF65-56A0BFB3106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5014061" cy="6858000"/>
            </a:xfrm>
            <a:prstGeom prst="rect">
              <a:avLst/>
            </a:prstGeom>
          </p:spPr>
        </p:pic>
        <mc:AlternateContent xmlns:mc="http://schemas.openxmlformats.org/markup-compatibility/2006" xmlns:p14="http://schemas.microsoft.com/office/powerpoint/2010/main">
          <mc:Choice Requires="p14">
            <p:contentPart p14:bwMode="auto" r:id="rId3">
              <p14:nvContentPartPr>
                <p14:cNvPr id="9" name="Ink 8">
                  <a:extLst>
                    <a:ext uri="{FF2B5EF4-FFF2-40B4-BE49-F238E27FC236}">
                      <a16:creationId xmlns:a16="http://schemas.microsoft.com/office/drawing/2014/main" id="{EEC00450-C8C4-22A1-8764-60FFB64F84FF}"/>
                    </a:ext>
                  </a:extLst>
                </p14:cNvPr>
                <p14:cNvContentPartPr/>
                <p14:nvPr/>
              </p14:nvContentPartPr>
              <p14:xfrm>
                <a:off x="4408712" y="1106512"/>
                <a:ext cx="171720" cy="254160"/>
              </p14:xfrm>
            </p:contentPart>
          </mc:Choice>
          <mc:Fallback xmlns="">
            <p:pic>
              <p:nvPicPr>
                <p:cNvPr id="9" name="Ink 8">
                  <a:extLst>
                    <a:ext uri="{FF2B5EF4-FFF2-40B4-BE49-F238E27FC236}">
                      <a16:creationId xmlns:a16="http://schemas.microsoft.com/office/drawing/2014/main" id="{EEC00450-C8C4-22A1-8764-60FFB64F84FF}"/>
                    </a:ext>
                  </a:extLst>
                </p:cNvPr>
                <p:cNvPicPr/>
                <p:nvPr/>
              </p:nvPicPr>
              <p:blipFill>
                <a:blip r:embed="rId4"/>
                <a:stretch>
                  <a:fillRect/>
                </a:stretch>
              </p:blipFill>
              <p:spPr>
                <a:xfrm>
                  <a:off x="4399712" y="1097512"/>
                  <a:ext cx="189360" cy="2718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0" name="Ink 9">
                  <a:extLst>
                    <a:ext uri="{FF2B5EF4-FFF2-40B4-BE49-F238E27FC236}">
                      <a16:creationId xmlns:a16="http://schemas.microsoft.com/office/drawing/2014/main" id="{003EB763-B566-2B84-D69C-8482F15A9880}"/>
                    </a:ext>
                  </a:extLst>
                </p14:cNvPr>
                <p14:cNvContentPartPr/>
                <p14:nvPr/>
              </p14:nvContentPartPr>
              <p14:xfrm>
                <a:off x="4265469" y="1681213"/>
                <a:ext cx="171720" cy="254160"/>
              </p14:xfrm>
            </p:contentPart>
          </mc:Choice>
          <mc:Fallback xmlns="">
            <p:pic>
              <p:nvPicPr>
                <p:cNvPr id="10" name="Ink 9">
                  <a:extLst>
                    <a:ext uri="{FF2B5EF4-FFF2-40B4-BE49-F238E27FC236}">
                      <a16:creationId xmlns:a16="http://schemas.microsoft.com/office/drawing/2014/main" id="{003EB763-B566-2B84-D69C-8482F15A9880}"/>
                    </a:ext>
                  </a:extLst>
                </p:cNvPr>
                <p:cNvPicPr/>
                <p:nvPr/>
              </p:nvPicPr>
              <p:blipFill>
                <a:blip r:embed="rId4"/>
                <a:stretch>
                  <a:fillRect/>
                </a:stretch>
              </p:blipFill>
              <p:spPr>
                <a:xfrm>
                  <a:off x="4256469" y="1672213"/>
                  <a:ext cx="189360" cy="2718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1" name="Ink 10">
                  <a:extLst>
                    <a:ext uri="{FF2B5EF4-FFF2-40B4-BE49-F238E27FC236}">
                      <a16:creationId xmlns:a16="http://schemas.microsoft.com/office/drawing/2014/main" id="{F3660244-B3E3-198F-43C2-251897FF7E55}"/>
                    </a:ext>
                  </a:extLst>
                </p14:cNvPr>
                <p14:cNvContentPartPr/>
                <p14:nvPr/>
              </p14:nvContentPartPr>
              <p14:xfrm>
                <a:off x="3110782" y="2367040"/>
                <a:ext cx="171720" cy="254160"/>
              </p14:xfrm>
            </p:contentPart>
          </mc:Choice>
          <mc:Fallback xmlns="">
            <p:pic>
              <p:nvPicPr>
                <p:cNvPr id="11" name="Ink 10">
                  <a:extLst>
                    <a:ext uri="{FF2B5EF4-FFF2-40B4-BE49-F238E27FC236}">
                      <a16:creationId xmlns:a16="http://schemas.microsoft.com/office/drawing/2014/main" id="{F3660244-B3E3-198F-43C2-251897FF7E55}"/>
                    </a:ext>
                  </a:extLst>
                </p:cNvPr>
                <p:cNvPicPr/>
                <p:nvPr/>
              </p:nvPicPr>
              <p:blipFill>
                <a:blip r:embed="rId4"/>
                <a:stretch>
                  <a:fillRect/>
                </a:stretch>
              </p:blipFill>
              <p:spPr>
                <a:xfrm>
                  <a:off x="3101782" y="2358040"/>
                  <a:ext cx="189360" cy="2718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2" name="Ink 11">
                  <a:extLst>
                    <a:ext uri="{FF2B5EF4-FFF2-40B4-BE49-F238E27FC236}">
                      <a16:creationId xmlns:a16="http://schemas.microsoft.com/office/drawing/2014/main" id="{538D11DC-3E00-F0A7-A18D-6F8DD13ACBDE}"/>
                    </a:ext>
                  </a:extLst>
                </p14:cNvPr>
                <p14:cNvContentPartPr/>
                <p14:nvPr/>
              </p14:nvContentPartPr>
              <p14:xfrm>
                <a:off x="3307734" y="2953393"/>
                <a:ext cx="171720" cy="254160"/>
              </p14:xfrm>
            </p:contentPart>
          </mc:Choice>
          <mc:Fallback xmlns="">
            <p:pic>
              <p:nvPicPr>
                <p:cNvPr id="12" name="Ink 11">
                  <a:extLst>
                    <a:ext uri="{FF2B5EF4-FFF2-40B4-BE49-F238E27FC236}">
                      <a16:creationId xmlns:a16="http://schemas.microsoft.com/office/drawing/2014/main" id="{538D11DC-3E00-F0A7-A18D-6F8DD13ACBDE}"/>
                    </a:ext>
                  </a:extLst>
                </p:cNvPr>
                <p:cNvPicPr/>
                <p:nvPr/>
              </p:nvPicPr>
              <p:blipFill>
                <a:blip r:embed="rId4"/>
                <a:stretch>
                  <a:fillRect/>
                </a:stretch>
              </p:blipFill>
              <p:spPr>
                <a:xfrm>
                  <a:off x="3298734" y="2944393"/>
                  <a:ext cx="189360" cy="2718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3" name="Ink 12">
                  <a:extLst>
                    <a:ext uri="{FF2B5EF4-FFF2-40B4-BE49-F238E27FC236}">
                      <a16:creationId xmlns:a16="http://schemas.microsoft.com/office/drawing/2014/main" id="{CA7802A4-BE6E-66B8-FAF4-4DDC89DA2E7F}"/>
                    </a:ext>
                  </a:extLst>
                </p14:cNvPr>
                <p14:cNvContentPartPr/>
                <p14:nvPr/>
              </p14:nvContentPartPr>
              <p14:xfrm>
                <a:off x="3773281" y="3438226"/>
                <a:ext cx="171720" cy="254160"/>
              </p14:xfrm>
            </p:contentPart>
          </mc:Choice>
          <mc:Fallback xmlns="">
            <p:pic>
              <p:nvPicPr>
                <p:cNvPr id="13" name="Ink 12">
                  <a:extLst>
                    <a:ext uri="{FF2B5EF4-FFF2-40B4-BE49-F238E27FC236}">
                      <a16:creationId xmlns:a16="http://schemas.microsoft.com/office/drawing/2014/main" id="{CA7802A4-BE6E-66B8-FAF4-4DDC89DA2E7F}"/>
                    </a:ext>
                  </a:extLst>
                </p:cNvPr>
                <p:cNvPicPr/>
                <p:nvPr/>
              </p:nvPicPr>
              <p:blipFill>
                <a:blip r:embed="rId4"/>
                <a:stretch>
                  <a:fillRect/>
                </a:stretch>
              </p:blipFill>
              <p:spPr>
                <a:xfrm>
                  <a:off x="3764281" y="3429226"/>
                  <a:ext cx="189360" cy="2718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4" name="Ink 13">
                  <a:extLst>
                    <a:ext uri="{FF2B5EF4-FFF2-40B4-BE49-F238E27FC236}">
                      <a16:creationId xmlns:a16="http://schemas.microsoft.com/office/drawing/2014/main" id="{DCBE12AF-A323-9915-DC72-6754B7AE89CB}"/>
                    </a:ext>
                  </a:extLst>
                </p14:cNvPr>
                <p14:cNvContentPartPr/>
                <p14:nvPr/>
              </p14:nvContentPartPr>
              <p14:xfrm>
                <a:off x="4265469" y="4110600"/>
                <a:ext cx="171720" cy="254160"/>
              </p14:xfrm>
            </p:contentPart>
          </mc:Choice>
          <mc:Fallback xmlns="">
            <p:pic>
              <p:nvPicPr>
                <p:cNvPr id="14" name="Ink 13">
                  <a:extLst>
                    <a:ext uri="{FF2B5EF4-FFF2-40B4-BE49-F238E27FC236}">
                      <a16:creationId xmlns:a16="http://schemas.microsoft.com/office/drawing/2014/main" id="{DCBE12AF-A323-9915-DC72-6754B7AE89CB}"/>
                    </a:ext>
                  </a:extLst>
                </p:cNvPr>
                <p:cNvPicPr/>
                <p:nvPr/>
              </p:nvPicPr>
              <p:blipFill>
                <a:blip r:embed="rId4"/>
                <a:stretch>
                  <a:fillRect/>
                </a:stretch>
              </p:blipFill>
              <p:spPr>
                <a:xfrm>
                  <a:off x="4256469" y="4101600"/>
                  <a:ext cx="189360" cy="2718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5" name="Ink 14">
                  <a:extLst>
                    <a:ext uri="{FF2B5EF4-FFF2-40B4-BE49-F238E27FC236}">
                      <a16:creationId xmlns:a16="http://schemas.microsoft.com/office/drawing/2014/main" id="{4E2496CD-7E72-A9F6-B738-48BA7000B34A}"/>
                    </a:ext>
                  </a:extLst>
                </p14:cNvPr>
                <p14:cNvContentPartPr/>
                <p14:nvPr/>
              </p14:nvContentPartPr>
              <p14:xfrm>
                <a:off x="3168911" y="4712225"/>
                <a:ext cx="171720" cy="254160"/>
              </p14:xfrm>
            </p:contentPart>
          </mc:Choice>
          <mc:Fallback xmlns="">
            <p:pic>
              <p:nvPicPr>
                <p:cNvPr id="15" name="Ink 14">
                  <a:extLst>
                    <a:ext uri="{FF2B5EF4-FFF2-40B4-BE49-F238E27FC236}">
                      <a16:creationId xmlns:a16="http://schemas.microsoft.com/office/drawing/2014/main" id="{4E2496CD-7E72-A9F6-B738-48BA7000B34A}"/>
                    </a:ext>
                  </a:extLst>
                </p:cNvPr>
                <p:cNvPicPr/>
                <p:nvPr/>
              </p:nvPicPr>
              <p:blipFill>
                <a:blip r:embed="rId4"/>
                <a:stretch>
                  <a:fillRect/>
                </a:stretch>
              </p:blipFill>
              <p:spPr>
                <a:xfrm>
                  <a:off x="3159911" y="4703225"/>
                  <a:ext cx="189360" cy="2718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6" name="Ink 15">
                  <a:extLst>
                    <a:ext uri="{FF2B5EF4-FFF2-40B4-BE49-F238E27FC236}">
                      <a16:creationId xmlns:a16="http://schemas.microsoft.com/office/drawing/2014/main" id="{55378045-691B-E9C9-78E1-FA03A9D5B8C3}"/>
                    </a:ext>
                  </a:extLst>
                </p14:cNvPr>
                <p14:cNvContentPartPr/>
                <p14:nvPr/>
              </p14:nvContentPartPr>
              <p14:xfrm>
                <a:off x="3340631" y="5349358"/>
                <a:ext cx="171720" cy="254160"/>
              </p14:xfrm>
            </p:contentPart>
          </mc:Choice>
          <mc:Fallback xmlns="">
            <p:pic>
              <p:nvPicPr>
                <p:cNvPr id="16" name="Ink 15">
                  <a:extLst>
                    <a:ext uri="{FF2B5EF4-FFF2-40B4-BE49-F238E27FC236}">
                      <a16:creationId xmlns:a16="http://schemas.microsoft.com/office/drawing/2014/main" id="{55378045-691B-E9C9-78E1-FA03A9D5B8C3}"/>
                    </a:ext>
                  </a:extLst>
                </p:cNvPr>
                <p:cNvPicPr/>
                <p:nvPr/>
              </p:nvPicPr>
              <p:blipFill>
                <a:blip r:embed="rId4"/>
                <a:stretch>
                  <a:fillRect/>
                </a:stretch>
              </p:blipFill>
              <p:spPr>
                <a:xfrm>
                  <a:off x="3331631" y="5340358"/>
                  <a:ext cx="189360" cy="2718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7" name="Ink 16">
                  <a:extLst>
                    <a:ext uri="{FF2B5EF4-FFF2-40B4-BE49-F238E27FC236}">
                      <a16:creationId xmlns:a16="http://schemas.microsoft.com/office/drawing/2014/main" id="{C15475EF-BAB9-1C0E-3870-67D1307756DA}"/>
                    </a:ext>
                  </a:extLst>
                </p14:cNvPr>
                <p14:cNvContentPartPr/>
                <p14:nvPr/>
              </p14:nvContentPartPr>
              <p14:xfrm>
                <a:off x="3282502" y="6040139"/>
                <a:ext cx="171720" cy="254160"/>
              </p14:xfrm>
            </p:contentPart>
          </mc:Choice>
          <mc:Fallback xmlns="">
            <p:pic>
              <p:nvPicPr>
                <p:cNvPr id="17" name="Ink 16">
                  <a:extLst>
                    <a:ext uri="{FF2B5EF4-FFF2-40B4-BE49-F238E27FC236}">
                      <a16:creationId xmlns:a16="http://schemas.microsoft.com/office/drawing/2014/main" id="{C15475EF-BAB9-1C0E-3870-67D1307756DA}"/>
                    </a:ext>
                  </a:extLst>
                </p:cNvPr>
                <p:cNvPicPr/>
                <p:nvPr/>
              </p:nvPicPr>
              <p:blipFill>
                <a:blip r:embed="rId4"/>
                <a:stretch>
                  <a:fillRect/>
                </a:stretch>
              </p:blipFill>
              <p:spPr>
                <a:xfrm>
                  <a:off x="3273502" y="6031139"/>
                  <a:ext cx="189360" cy="271800"/>
                </a:xfrm>
                <a:prstGeom prst="rect">
                  <a:avLst/>
                </a:prstGeom>
              </p:spPr>
            </p:pic>
          </mc:Fallback>
        </mc:AlternateContent>
      </p:grpSp>
      <p:sp>
        <p:nvSpPr>
          <p:cNvPr id="51" name="TextBox 50">
            <a:extLst>
              <a:ext uri="{FF2B5EF4-FFF2-40B4-BE49-F238E27FC236}">
                <a16:creationId xmlns:a16="http://schemas.microsoft.com/office/drawing/2014/main" id="{488BA9DD-B08C-A46B-E0CB-79AFDCB50290}"/>
              </a:ext>
            </a:extLst>
          </p:cNvPr>
          <p:cNvSpPr txBox="1"/>
          <p:nvPr/>
        </p:nvSpPr>
        <p:spPr>
          <a:xfrm>
            <a:off x="8343901" y="6040139"/>
            <a:ext cx="3400424" cy="646331"/>
          </a:xfrm>
          <a:prstGeom prst="rect">
            <a:avLst/>
          </a:prstGeom>
          <a:noFill/>
        </p:spPr>
        <p:txBody>
          <a:bodyPr wrap="square" rtlCol="0">
            <a:spAutoFit/>
          </a:bodyPr>
          <a:lstStyle/>
          <a:p>
            <a:r>
              <a:rPr lang="en-US" dirty="0"/>
              <a:t>Source: Brousselle et al. (2022); Brousselle &amp; Curren (2022)</a:t>
            </a:r>
          </a:p>
        </p:txBody>
      </p:sp>
    </p:spTree>
    <p:extLst>
      <p:ext uri="{BB962C8B-B14F-4D97-AF65-F5344CB8AC3E}">
        <p14:creationId xmlns:p14="http://schemas.microsoft.com/office/powerpoint/2010/main" val="22641661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39AB0-AD05-3660-EB36-0609A43BB7E5}"/>
              </a:ext>
            </a:extLst>
          </p:cNvPr>
          <p:cNvSpPr>
            <a:spLocks noGrp="1"/>
          </p:cNvSpPr>
          <p:nvPr>
            <p:ph type="title"/>
          </p:nvPr>
        </p:nvSpPr>
        <p:spPr>
          <a:xfrm>
            <a:off x="936914" y="393194"/>
            <a:ext cx="6819900" cy="1123950"/>
          </a:xfrm>
        </p:spPr>
        <p:txBody>
          <a:bodyPr>
            <a:normAutofit/>
          </a:bodyPr>
          <a:lstStyle/>
          <a:p>
            <a:r>
              <a:rPr lang="en-US" sz="4400" dirty="0"/>
              <a:t>Principes</a:t>
            </a:r>
          </a:p>
        </p:txBody>
      </p:sp>
      <p:sp>
        <p:nvSpPr>
          <p:cNvPr id="3" name="Content Placeholder 2">
            <a:extLst>
              <a:ext uri="{FF2B5EF4-FFF2-40B4-BE49-F238E27FC236}">
                <a16:creationId xmlns:a16="http://schemas.microsoft.com/office/drawing/2014/main" id="{F88E3AB7-158B-5B90-64F8-9B3B4C63DDBA}"/>
              </a:ext>
            </a:extLst>
          </p:cNvPr>
          <p:cNvSpPr>
            <a:spLocks noGrp="1"/>
          </p:cNvSpPr>
          <p:nvPr>
            <p:ph idx="1"/>
          </p:nvPr>
        </p:nvSpPr>
        <p:spPr>
          <a:xfrm>
            <a:off x="857249" y="1963882"/>
            <a:ext cx="8964084" cy="4318385"/>
          </a:xfrm>
        </p:spPr>
        <p:txBody>
          <a:bodyPr>
            <a:normAutofit fontScale="85000" lnSpcReduction="20000"/>
          </a:bodyPr>
          <a:lstStyle/>
          <a:p>
            <a:r>
              <a:rPr lang="en-CA" sz="2800" b="1" dirty="0"/>
              <a:t>Co-conception </a:t>
            </a:r>
            <a:r>
              <a:rPr lang="en-CA" sz="2800" b="1" dirty="0" err="1"/>
              <a:t>en</a:t>
            </a:r>
            <a:r>
              <a:rPr lang="en-CA" sz="2800" b="1" dirty="0"/>
              <a:t> collaboration avec les </a:t>
            </a:r>
            <a:r>
              <a:rPr lang="en-CA" sz="2800" b="1" dirty="0" err="1"/>
              <a:t>utilisateurs</a:t>
            </a:r>
            <a:r>
              <a:rPr lang="en-CA" sz="2800" b="1" dirty="0"/>
              <a:t> </a:t>
            </a:r>
            <a:r>
              <a:rPr lang="en-CA" sz="2800" b="1" dirty="0" err="1"/>
              <a:t>cibles</a:t>
            </a:r>
            <a:r>
              <a:rPr lang="en-CA" sz="2800" dirty="0"/>
              <a:t>. Les dimensions de </a:t>
            </a:r>
            <a:r>
              <a:rPr lang="en-CA" sz="2800" dirty="0" err="1"/>
              <a:t>l’évaluation</a:t>
            </a:r>
            <a:r>
              <a:rPr lang="en-CA" sz="2800" dirty="0"/>
              <a:t> </a:t>
            </a:r>
            <a:r>
              <a:rPr lang="en-CA" sz="2800" dirty="0" err="1"/>
              <a:t>sont</a:t>
            </a:r>
            <a:r>
              <a:rPr lang="en-CA" sz="2800" dirty="0"/>
              <a:t> </a:t>
            </a:r>
            <a:r>
              <a:rPr lang="en-CA" sz="2800" dirty="0" err="1"/>
              <a:t>contextualisées</a:t>
            </a:r>
            <a:r>
              <a:rPr lang="en-CA" sz="2800" dirty="0"/>
              <a:t> </a:t>
            </a:r>
            <a:r>
              <a:rPr lang="en-CA" sz="2800" dirty="0" err="1"/>
              <a:t>en</a:t>
            </a:r>
            <a:r>
              <a:rPr lang="en-CA" sz="2800" dirty="0"/>
              <a:t> </a:t>
            </a:r>
            <a:r>
              <a:rPr lang="en-CA" sz="2800" dirty="0" err="1"/>
              <a:t>fonction</a:t>
            </a:r>
            <a:r>
              <a:rPr lang="en-CA" sz="2800" dirty="0"/>
              <a:t> de </a:t>
            </a:r>
            <a:r>
              <a:rPr lang="en-CA" sz="2800" dirty="0" err="1"/>
              <a:t>leurs</a:t>
            </a:r>
            <a:r>
              <a:rPr lang="en-CA" sz="2800" dirty="0"/>
              <a:t> </a:t>
            </a:r>
            <a:r>
              <a:rPr lang="en-CA" sz="2800" dirty="0" err="1"/>
              <a:t>besoins</a:t>
            </a:r>
            <a:r>
              <a:rPr lang="en-CA" sz="2800" dirty="0"/>
              <a:t> et </a:t>
            </a:r>
            <a:r>
              <a:rPr lang="en-CA" sz="2800" dirty="0" err="1"/>
              <a:t>que</a:t>
            </a:r>
            <a:r>
              <a:rPr lang="en-CA" sz="2800" dirty="0"/>
              <a:t> le </a:t>
            </a:r>
            <a:r>
              <a:rPr lang="en-CA" sz="2800" dirty="0" err="1"/>
              <a:t>langage</a:t>
            </a:r>
            <a:r>
              <a:rPr lang="en-CA" sz="2800" dirty="0"/>
              <a:t> </a:t>
            </a:r>
            <a:r>
              <a:rPr lang="en-CA" sz="2800" dirty="0" err="1"/>
              <a:t>utilisé</a:t>
            </a:r>
            <a:r>
              <a:rPr lang="en-CA" sz="2800" dirty="0"/>
              <a:t> pour les </a:t>
            </a:r>
            <a:r>
              <a:rPr lang="en-CA" sz="2800" dirty="0" err="1"/>
              <a:t>décrire</a:t>
            </a:r>
            <a:r>
              <a:rPr lang="en-CA" sz="2800" dirty="0"/>
              <a:t> est pertinent, </a:t>
            </a:r>
            <a:r>
              <a:rPr lang="en-CA" sz="2800" dirty="0" err="1"/>
              <a:t>compréhensible</a:t>
            </a:r>
            <a:r>
              <a:rPr lang="en-CA" sz="2800" dirty="0"/>
              <a:t> et </a:t>
            </a:r>
            <a:r>
              <a:rPr lang="en-CA" sz="2800" dirty="0" err="1"/>
              <a:t>exhaustif</a:t>
            </a:r>
            <a:r>
              <a:rPr lang="en-CA" sz="2800" dirty="0"/>
              <a:t>.</a:t>
            </a:r>
          </a:p>
          <a:p>
            <a:endParaRPr lang="en-CA" sz="2800" dirty="0"/>
          </a:p>
          <a:p>
            <a:r>
              <a:rPr lang="en-CA" sz="2800" b="1" dirty="0" err="1"/>
              <a:t>Outils</a:t>
            </a:r>
            <a:r>
              <a:rPr lang="en-CA" sz="2800" b="1" dirty="0"/>
              <a:t> </a:t>
            </a:r>
            <a:r>
              <a:rPr lang="en-CA" sz="2800" b="1" dirty="0" err="1"/>
              <a:t>conviviaux</a:t>
            </a:r>
            <a:r>
              <a:rPr lang="en-CA" sz="2800" b="1" dirty="0"/>
              <a:t> : </a:t>
            </a:r>
            <a:r>
              <a:rPr lang="en-CA" sz="2800" dirty="0"/>
              <a:t>pour </a:t>
            </a:r>
            <a:r>
              <a:rPr lang="en-CA" sz="2800" dirty="0" err="1"/>
              <a:t>rendre</a:t>
            </a:r>
            <a:r>
              <a:rPr lang="en-CA" sz="2800" dirty="0"/>
              <a:t> </a:t>
            </a:r>
            <a:r>
              <a:rPr lang="en-CA" sz="2800" dirty="0" err="1"/>
              <a:t>l’évaluation</a:t>
            </a:r>
            <a:r>
              <a:rPr lang="en-CA" sz="2800" dirty="0"/>
              <a:t> accessible à </a:t>
            </a:r>
            <a:r>
              <a:rPr lang="en-CA" sz="2800" dirty="0" err="1"/>
              <a:t>tous</a:t>
            </a:r>
            <a:r>
              <a:rPr lang="en-CA" sz="2800" dirty="0"/>
              <a:t>, </a:t>
            </a:r>
            <a:r>
              <a:rPr lang="en-CA" sz="2800" dirty="0" err="1"/>
              <a:t>quel</a:t>
            </a:r>
            <a:r>
              <a:rPr lang="en-CA" sz="2800" dirty="0"/>
              <a:t> </a:t>
            </a:r>
            <a:r>
              <a:rPr lang="en-CA" sz="2800" dirty="0" err="1"/>
              <a:t>que</a:t>
            </a:r>
            <a:r>
              <a:rPr lang="en-CA" sz="2800" dirty="0"/>
              <a:t> soit </a:t>
            </a:r>
            <a:r>
              <a:rPr lang="en-CA" sz="2800" dirty="0" err="1"/>
              <a:t>leur</a:t>
            </a:r>
            <a:r>
              <a:rPr lang="en-CA" sz="2800" dirty="0"/>
              <a:t> </a:t>
            </a:r>
            <a:r>
              <a:rPr lang="en-CA" sz="2800" dirty="0" err="1"/>
              <a:t>niveau</a:t>
            </a:r>
            <a:r>
              <a:rPr lang="en-CA" sz="2800" dirty="0"/>
              <a:t> </a:t>
            </a:r>
            <a:r>
              <a:rPr lang="en-CA" sz="2800" dirty="0" err="1"/>
              <a:t>d’expertise</a:t>
            </a:r>
            <a:r>
              <a:rPr lang="en-CA" sz="2800" dirty="0"/>
              <a:t>.</a:t>
            </a:r>
          </a:p>
          <a:p>
            <a:endParaRPr lang="en-CA" sz="2800" dirty="0"/>
          </a:p>
          <a:p>
            <a:r>
              <a:rPr lang="en-CA" sz="2800" b="1" dirty="0"/>
              <a:t>Perspective du cycle de vie : </a:t>
            </a:r>
            <a:r>
              <a:rPr lang="en-CA" sz="2800" dirty="0"/>
              <a:t>prise </a:t>
            </a:r>
            <a:r>
              <a:rPr lang="en-CA" sz="2800" dirty="0" err="1"/>
              <a:t>en</a:t>
            </a:r>
            <a:r>
              <a:rPr lang="en-CA" sz="2800" dirty="0"/>
              <a:t> compte de </a:t>
            </a:r>
            <a:r>
              <a:rPr lang="en-CA" sz="2800" dirty="0" err="1"/>
              <a:t>tous</a:t>
            </a:r>
            <a:r>
              <a:rPr lang="en-CA" sz="2800" dirty="0"/>
              <a:t> les types </a:t>
            </a:r>
            <a:r>
              <a:rPr lang="en-CA" sz="2800" dirty="0" err="1"/>
              <a:t>d’impacts</a:t>
            </a:r>
            <a:r>
              <a:rPr lang="en-CA" sz="2800" dirty="0"/>
              <a:t> sur les </a:t>
            </a:r>
            <a:r>
              <a:rPr lang="en-CA" sz="2800" dirty="0" err="1"/>
              <a:t>systèmes</a:t>
            </a:r>
            <a:r>
              <a:rPr lang="en-CA" sz="2800" dirty="0"/>
              <a:t> </a:t>
            </a:r>
            <a:r>
              <a:rPr lang="en-CA" sz="2800" dirty="0" err="1"/>
              <a:t>naturels</a:t>
            </a:r>
            <a:r>
              <a:rPr lang="en-CA" sz="2800" dirty="0"/>
              <a:t> et </a:t>
            </a:r>
            <a:r>
              <a:rPr lang="en-CA" sz="2800" dirty="0" err="1"/>
              <a:t>humains</a:t>
            </a:r>
            <a:r>
              <a:rPr lang="en-CA" sz="2800" dirty="0"/>
              <a:t>, à court et à long </a:t>
            </a:r>
            <a:r>
              <a:rPr lang="en-CA" sz="2800" dirty="0" err="1"/>
              <a:t>terme</a:t>
            </a:r>
            <a:r>
              <a:rPr lang="en-CA" sz="2800" dirty="0"/>
              <a:t>, de la production à </a:t>
            </a:r>
            <a:r>
              <a:rPr lang="en-CA" sz="2800" dirty="0" err="1"/>
              <a:t>l’élimination</a:t>
            </a:r>
            <a:r>
              <a:rPr lang="en-CA" sz="2800" dirty="0"/>
              <a:t>.</a:t>
            </a:r>
          </a:p>
          <a:p>
            <a:endParaRPr lang="en-CA" sz="2800" dirty="0"/>
          </a:p>
          <a:p>
            <a:r>
              <a:rPr lang="en-CA" sz="2800" b="1" dirty="0" err="1"/>
              <a:t>Délibération</a:t>
            </a:r>
            <a:r>
              <a:rPr lang="en-CA" sz="2800" b="1" dirty="0"/>
              <a:t> et participation</a:t>
            </a:r>
            <a:endParaRPr lang="en-CA" b="1" i="0" u="none" strike="noStrike" dirty="0">
              <a:effectLst/>
              <a:latin typeface="Open Sans" panose="020B0606030504020204" pitchFamily="34" charset="0"/>
            </a:endParaRPr>
          </a:p>
          <a:p>
            <a:endParaRPr lang="en-US" dirty="0"/>
          </a:p>
        </p:txBody>
      </p:sp>
      <p:pic>
        <p:nvPicPr>
          <p:cNvPr id="8" name="Picture 7">
            <a:extLst>
              <a:ext uri="{FF2B5EF4-FFF2-40B4-BE49-F238E27FC236}">
                <a16:creationId xmlns:a16="http://schemas.microsoft.com/office/drawing/2014/main" id="{F815D8B6-4876-9EAF-E482-578DD5E2DB2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243291" y="0"/>
            <a:ext cx="2023589" cy="6858000"/>
          </a:xfrm>
          <a:prstGeom prst="rect">
            <a:avLst/>
          </a:prstGeom>
        </p:spPr>
      </p:pic>
    </p:spTree>
    <p:extLst>
      <p:ext uri="{BB962C8B-B14F-4D97-AF65-F5344CB8AC3E}">
        <p14:creationId xmlns:p14="http://schemas.microsoft.com/office/powerpoint/2010/main" val="41550835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200E03C-420D-1A44-0DA3-34FC160CE73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5014061" cy="6858000"/>
          </a:xfrm>
          <a:prstGeom prst="rect">
            <a:avLst/>
          </a:prstGeom>
        </p:spPr>
      </p:pic>
      <p:pic>
        <p:nvPicPr>
          <p:cNvPr id="5" name="Picture 4">
            <a:extLst>
              <a:ext uri="{FF2B5EF4-FFF2-40B4-BE49-F238E27FC236}">
                <a16:creationId xmlns:a16="http://schemas.microsoft.com/office/drawing/2014/main" id="{C943F74C-C7A3-7A61-1A92-3CFD128DD221}"/>
              </a:ext>
            </a:extLst>
          </p:cNvPr>
          <p:cNvPicPr>
            <a:picLocks noChangeAspect="1"/>
          </p:cNvPicPr>
          <p:nvPr/>
        </p:nvPicPr>
        <p:blipFill>
          <a:blip r:embed="rId4"/>
          <a:stretch>
            <a:fillRect/>
          </a:stretch>
        </p:blipFill>
        <p:spPr>
          <a:xfrm>
            <a:off x="5613789" y="2367040"/>
            <a:ext cx="5716353" cy="3199720"/>
          </a:xfrm>
          <a:prstGeom prst="rect">
            <a:avLst/>
          </a:prstGeom>
        </p:spPr>
      </p:pic>
      <mc:AlternateContent xmlns:mc="http://schemas.openxmlformats.org/markup-compatibility/2006" xmlns:p14="http://schemas.microsoft.com/office/powerpoint/2010/main">
        <mc:Choice Requires="p14">
          <p:contentPart p14:bwMode="auto" r:id="rId5">
            <p14:nvContentPartPr>
              <p14:cNvPr id="18" name="Ink 17">
                <a:extLst>
                  <a:ext uri="{FF2B5EF4-FFF2-40B4-BE49-F238E27FC236}">
                    <a16:creationId xmlns:a16="http://schemas.microsoft.com/office/drawing/2014/main" id="{D2F411C9-6B82-E6A3-2AFA-F6AF88359351}"/>
                  </a:ext>
                </a:extLst>
              </p14:cNvPr>
              <p14:cNvContentPartPr/>
              <p14:nvPr/>
            </p14:nvContentPartPr>
            <p14:xfrm>
              <a:off x="4408712" y="1106512"/>
              <a:ext cx="171720" cy="254160"/>
            </p14:xfrm>
          </p:contentPart>
        </mc:Choice>
        <mc:Fallback xmlns="">
          <p:pic>
            <p:nvPicPr>
              <p:cNvPr id="18" name="Ink 17">
                <a:extLst>
                  <a:ext uri="{FF2B5EF4-FFF2-40B4-BE49-F238E27FC236}">
                    <a16:creationId xmlns:a16="http://schemas.microsoft.com/office/drawing/2014/main" id="{D2F411C9-6B82-E6A3-2AFA-F6AF88359351}"/>
                  </a:ext>
                </a:extLst>
              </p:cNvPr>
              <p:cNvPicPr/>
              <p:nvPr/>
            </p:nvPicPr>
            <p:blipFill>
              <a:blip r:embed="rId6"/>
              <a:stretch>
                <a:fillRect/>
              </a:stretch>
            </p:blipFill>
            <p:spPr>
              <a:xfrm>
                <a:off x="4400072" y="1097512"/>
                <a:ext cx="189360" cy="2718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22" name="Ink 21">
                <a:extLst>
                  <a:ext uri="{FF2B5EF4-FFF2-40B4-BE49-F238E27FC236}">
                    <a16:creationId xmlns:a16="http://schemas.microsoft.com/office/drawing/2014/main" id="{FEC1772F-E9F5-7EA2-E733-8768244FDA6A}"/>
                  </a:ext>
                </a:extLst>
              </p14:cNvPr>
              <p14:cNvContentPartPr/>
              <p14:nvPr/>
            </p14:nvContentPartPr>
            <p14:xfrm>
              <a:off x="4265469" y="1681213"/>
              <a:ext cx="171720" cy="254160"/>
            </p14:xfrm>
          </p:contentPart>
        </mc:Choice>
        <mc:Fallback xmlns="">
          <p:pic>
            <p:nvPicPr>
              <p:cNvPr id="22" name="Ink 21">
                <a:extLst>
                  <a:ext uri="{FF2B5EF4-FFF2-40B4-BE49-F238E27FC236}">
                    <a16:creationId xmlns:a16="http://schemas.microsoft.com/office/drawing/2014/main" id="{FEC1772F-E9F5-7EA2-E733-8768244FDA6A}"/>
                  </a:ext>
                </a:extLst>
              </p:cNvPr>
              <p:cNvPicPr/>
              <p:nvPr/>
            </p:nvPicPr>
            <p:blipFill>
              <a:blip r:embed="rId6"/>
              <a:stretch>
                <a:fillRect/>
              </a:stretch>
            </p:blipFill>
            <p:spPr>
              <a:xfrm>
                <a:off x="4256829" y="1672213"/>
                <a:ext cx="189360" cy="2718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23" name="Ink 22">
                <a:extLst>
                  <a:ext uri="{FF2B5EF4-FFF2-40B4-BE49-F238E27FC236}">
                    <a16:creationId xmlns:a16="http://schemas.microsoft.com/office/drawing/2014/main" id="{E5532BC7-460F-B117-60DD-16DC659A4139}"/>
                  </a:ext>
                </a:extLst>
              </p14:cNvPr>
              <p14:cNvContentPartPr/>
              <p14:nvPr/>
            </p14:nvContentPartPr>
            <p14:xfrm>
              <a:off x="3110782" y="2367040"/>
              <a:ext cx="171720" cy="254160"/>
            </p14:xfrm>
          </p:contentPart>
        </mc:Choice>
        <mc:Fallback xmlns="">
          <p:pic>
            <p:nvPicPr>
              <p:cNvPr id="23" name="Ink 22">
                <a:extLst>
                  <a:ext uri="{FF2B5EF4-FFF2-40B4-BE49-F238E27FC236}">
                    <a16:creationId xmlns:a16="http://schemas.microsoft.com/office/drawing/2014/main" id="{E5532BC7-460F-B117-60DD-16DC659A4139}"/>
                  </a:ext>
                </a:extLst>
              </p:cNvPr>
              <p:cNvPicPr/>
              <p:nvPr/>
            </p:nvPicPr>
            <p:blipFill>
              <a:blip r:embed="rId6"/>
              <a:stretch>
                <a:fillRect/>
              </a:stretch>
            </p:blipFill>
            <p:spPr>
              <a:xfrm>
                <a:off x="3102142" y="2358040"/>
                <a:ext cx="189360" cy="2718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24" name="Ink 23">
                <a:extLst>
                  <a:ext uri="{FF2B5EF4-FFF2-40B4-BE49-F238E27FC236}">
                    <a16:creationId xmlns:a16="http://schemas.microsoft.com/office/drawing/2014/main" id="{C2D1194F-902F-5030-9AA8-692E9F2177F6}"/>
                  </a:ext>
                </a:extLst>
              </p14:cNvPr>
              <p14:cNvContentPartPr/>
              <p14:nvPr/>
            </p14:nvContentPartPr>
            <p14:xfrm>
              <a:off x="3307734" y="2953393"/>
              <a:ext cx="171720" cy="254160"/>
            </p14:xfrm>
          </p:contentPart>
        </mc:Choice>
        <mc:Fallback xmlns="">
          <p:pic>
            <p:nvPicPr>
              <p:cNvPr id="24" name="Ink 23">
                <a:extLst>
                  <a:ext uri="{FF2B5EF4-FFF2-40B4-BE49-F238E27FC236}">
                    <a16:creationId xmlns:a16="http://schemas.microsoft.com/office/drawing/2014/main" id="{C2D1194F-902F-5030-9AA8-692E9F2177F6}"/>
                  </a:ext>
                </a:extLst>
              </p:cNvPr>
              <p:cNvPicPr/>
              <p:nvPr/>
            </p:nvPicPr>
            <p:blipFill>
              <a:blip r:embed="rId6"/>
              <a:stretch>
                <a:fillRect/>
              </a:stretch>
            </p:blipFill>
            <p:spPr>
              <a:xfrm>
                <a:off x="3299094" y="2944393"/>
                <a:ext cx="189360" cy="2718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25" name="Ink 24">
                <a:extLst>
                  <a:ext uri="{FF2B5EF4-FFF2-40B4-BE49-F238E27FC236}">
                    <a16:creationId xmlns:a16="http://schemas.microsoft.com/office/drawing/2014/main" id="{3D835B67-3670-11E2-1371-5472A9DC2D88}"/>
                  </a:ext>
                </a:extLst>
              </p14:cNvPr>
              <p14:cNvContentPartPr/>
              <p14:nvPr/>
            </p14:nvContentPartPr>
            <p14:xfrm>
              <a:off x="3773281" y="3438226"/>
              <a:ext cx="171720" cy="254160"/>
            </p14:xfrm>
          </p:contentPart>
        </mc:Choice>
        <mc:Fallback xmlns="">
          <p:pic>
            <p:nvPicPr>
              <p:cNvPr id="25" name="Ink 24">
                <a:extLst>
                  <a:ext uri="{FF2B5EF4-FFF2-40B4-BE49-F238E27FC236}">
                    <a16:creationId xmlns:a16="http://schemas.microsoft.com/office/drawing/2014/main" id="{3D835B67-3670-11E2-1371-5472A9DC2D88}"/>
                  </a:ext>
                </a:extLst>
              </p:cNvPr>
              <p:cNvPicPr/>
              <p:nvPr/>
            </p:nvPicPr>
            <p:blipFill>
              <a:blip r:embed="rId6"/>
              <a:stretch>
                <a:fillRect/>
              </a:stretch>
            </p:blipFill>
            <p:spPr>
              <a:xfrm>
                <a:off x="3764641" y="3429226"/>
                <a:ext cx="189360" cy="2718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26" name="Ink 25">
                <a:extLst>
                  <a:ext uri="{FF2B5EF4-FFF2-40B4-BE49-F238E27FC236}">
                    <a16:creationId xmlns:a16="http://schemas.microsoft.com/office/drawing/2014/main" id="{7EA97107-D1EC-84BE-4E3E-ACC71C18A6F0}"/>
                  </a:ext>
                </a:extLst>
              </p14:cNvPr>
              <p14:cNvContentPartPr/>
              <p14:nvPr/>
            </p14:nvContentPartPr>
            <p14:xfrm>
              <a:off x="4265469" y="4110600"/>
              <a:ext cx="171720" cy="254160"/>
            </p14:xfrm>
          </p:contentPart>
        </mc:Choice>
        <mc:Fallback xmlns="">
          <p:pic>
            <p:nvPicPr>
              <p:cNvPr id="26" name="Ink 25">
                <a:extLst>
                  <a:ext uri="{FF2B5EF4-FFF2-40B4-BE49-F238E27FC236}">
                    <a16:creationId xmlns:a16="http://schemas.microsoft.com/office/drawing/2014/main" id="{7EA97107-D1EC-84BE-4E3E-ACC71C18A6F0}"/>
                  </a:ext>
                </a:extLst>
              </p:cNvPr>
              <p:cNvPicPr/>
              <p:nvPr/>
            </p:nvPicPr>
            <p:blipFill>
              <a:blip r:embed="rId6"/>
              <a:stretch>
                <a:fillRect/>
              </a:stretch>
            </p:blipFill>
            <p:spPr>
              <a:xfrm>
                <a:off x="4256829" y="4101600"/>
                <a:ext cx="189360" cy="2718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27" name="Ink 26">
                <a:extLst>
                  <a:ext uri="{FF2B5EF4-FFF2-40B4-BE49-F238E27FC236}">
                    <a16:creationId xmlns:a16="http://schemas.microsoft.com/office/drawing/2014/main" id="{4A98D654-FD27-E23F-D539-49BDD7771556}"/>
                  </a:ext>
                </a:extLst>
              </p14:cNvPr>
              <p14:cNvContentPartPr/>
              <p14:nvPr/>
            </p14:nvContentPartPr>
            <p14:xfrm>
              <a:off x="3168911" y="4712225"/>
              <a:ext cx="171720" cy="254160"/>
            </p14:xfrm>
          </p:contentPart>
        </mc:Choice>
        <mc:Fallback xmlns="">
          <p:pic>
            <p:nvPicPr>
              <p:cNvPr id="27" name="Ink 26">
                <a:extLst>
                  <a:ext uri="{FF2B5EF4-FFF2-40B4-BE49-F238E27FC236}">
                    <a16:creationId xmlns:a16="http://schemas.microsoft.com/office/drawing/2014/main" id="{4A98D654-FD27-E23F-D539-49BDD7771556}"/>
                  </a:ext>
                </a:extLst>
              </p:cNvPr>
              <p:cNvPicPr/>
              <p:nvPr/>
            </p:nvPicPr>
            <p:blipFill>
              <a:blip r:embed="rId6"/>
              <a:stretch>
                <a:fillRect/>
              </a:stretch>
            </p:blipFill>
            <p:spPr>
              <a:xfrm>
                <a:off x="3160271" y="4703225"/>
                <a:ext cx="189360" cy="2718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28" name="Ink 27">
                <a:extLst>
                  <a:ext uri="{FF2B5EF4-FFF2-40B4-BE49-F238E27FC236}">
                    <a16:creationId xmlns:a16="http://schemas.microsoft.com/office/drawing/2014/main" id="{83621108-3D82-DC0B-01BF-C6D54A50A97F}"/>
                  </a:ext>
                </a:extLst>
              </p14:cNvPr>
              <p14:cNvContentPartPr/>
              <p14:nvPr/>
            </p14:nvContentPartPr>
            <p14:xfrm>
              <a:off x="3340631" y="5349358"/>
              <a:ext cx="171720" cy="254160"/>
            </p14:xfrm>
          </p:contentPart>
        </mc:Choice>
        <mc:Fallback xmlns="">
          <p:pic>
            <p:nvPicPr>
              <p:cNvPr id="28" name="Ink 27">
                <a:extLst>
                  <a:ext uri="{FF2B5EF4-FFF2-40B4-BE49-F238E27FC236}">
                    <a16:creationId xmlns:a16="http://schemas.microsoft.com/office/drawing/2014/main" id="{83621108-3D82-DC0B-01BF-C6D54A50A97F}"/>
                  </a:ext>
                </a:extLst>
              </p:cNvPr>
              <p:cNvPicPr/>
              <p:nvPr/>
            </p:nvPicPr>
            <p:blipFill>
              <a:blip r:embed="rId6"/>
              <a:stretch>
                <a:fillRect/>
              </a:stretch>
            </p:blipFill>
            <p:spPr>
              <a:xfrm>
                <a:off x="3331991" y="5340358"/>
                <a:ext cx="189360" cy="2718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29" name="Ink 28">
                <a:extLst>
                  <a:ext uri="{FF2B5EF4-FFF2-40B4-BE49-F238E27FC236}">
                    <a16:creationId xmlns:a16="http://schemas.microsoft.com/office/drawing/2014/main" id="{AF5C4F50-35EA-F53B-89A5-916BC1DD7465}"/>
                  </a:ext>
                </a:extLst>
              </p14:cNvPr>
              <p14:cNvContentPartPr/>
              <p14:nvPr/>
            </p14:nvContentPartPr>
            <p14:xfrm>
              <a:off x="3282502" y="6040139"/>
              <a:ext cx="171720" cy="254160"/>
            </p14:xfrm>
          </p:contentPart>
        </mc:Choice>
        <mc:Fallback xmlns="">
          <p:pic>
            <p:nvPicPr>
              <p:cNvPr id="29" name="Ink 28">
                <a:extLst>
                  <a:ext uri="{FF2B5EF4-FFF2-40B4-BE49-F238E27FC236}">
                    <a16:creationId xmlns:a16="http://schemas.microsoft.com/office/drawing/2014/main" id="{AF5C4F50-35EA-F53B-89A5-916BC1DD7465}"/>
                  </a:ext>
                </a:extLst>
              </p:cNvPr>
              <p:cNvPicPr/>
              <p:nvPr/>
            </p:nvPicPr>
            <p:blipFill>
              <a:blip r:embed="rId6"/>
              <a:stretch>
                <a:fillRect/>
              </a:stretch>
            </p:blipFill>
            <p:spPr>
              <a:xfrm>
                <a:off x="3273862" y="6031139"/>
                <a:ext cx="189360" cy="271800"/>
              </a:xfrm>
              <a:prstGeom prst="rect">
                <a:avLst/>
              </a:prstGeom>
            </p:spPr>
          </p:pic>
        </mc:Fallback>
      </mc:AlternateContent>
      <p:sp>
        <p:nvSpPr>
          <p:cNvPr id="2" name="TextBox 1">
            <a:extLst>
              <a:ext uri="{FF2B5EF4-FFF2-40B4-BE49-F238E27FC236}">
                <a16:creationId xmlns:a16="http://schemas.microsoft.com/office/drawing/2014/main" id="{A6096C5F-843E-9254-90F2-13986D86D7D5}"/>
              </a:ext>
            </a:extLst>
          </p:cNvPr>
          <p:cNvSpPr txBox="1"/>
          <p:nvPr/>
        </p:nvSpPr>
        <p:spPr>
          <a:xfrm>
            <a:off x="8296563" y="6232534"/>
            <a:ext cx="3400424" cy="369332"/>
          </a:xfrm>
          <a:prstGeom prst="rect">
            <a:avLst/>
          </a:prstGeom>
          <a:noFill/>
        </p:spPr>
        <p:txBody>
          <a:bodyPr wrap="square" rtlCol="0">
            <a:spAutoFit/>
          </a:bodyPr>
          <a:lstStyle/>
          <a:p>
            <a:r>
              <a:rPr lang="en-US" dirty="0"/>
              <a:t>Source: Brousselle et al. (2022)</a:t>
            </a:r>
          </a:p>
        </p:txBody>
      </p:sp>
    </p:spTree>
    <p:extLst>
      <p:ext uri="{BB962C8B-B14F-4D97-AF65-F5344CB8AC3E}">
        <p14:creationId xmlns:p14="http://schemas.microsoft.com/office/powerpoint/2010/main" val="2927502132"/>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29419</TotalTime>
  <Words>682</Words>
  <Application>Microsoft Office PowerPoint</Application>
  <PresentationFormat>Grand écran</PresentationFormat>
  <Paragraphs>26</Paragraphs>
  <Slides>5</Slides>
  <Notes>2</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5</vt:i4>
      </vt:variant>
    </vt:vector>
  </HeadingPairs>
  <TitlesOfParts>
    <vt:vector size="12" baseType="lpstr">
      <vt:lpstr>Arial</vt:lpstr>
      <vt:lpstr>Calibri</vt:lpstr>
      <vt:lpstr>Calibri Light</vt:lpstr>
      <vt:lpstr>Modern Love Grunge</vt:lpstr>
      <vt:lpstr>Open Sans</vt:lpstr>
      <vt:lpstr>Sage Peak</vt:lpstr>
      <vt:lpstr>Office Theme</vt:lpstr>
      <vt:lpstr>La santé planétaire dans la pratique évaluative</vt:lpstr>
      <vt:lpstr> Outil d’appréciation rapide pour la santé planétaire</vt:lpstr>
      <vt:lpstr>Présentation PowerPoint</vt:lpstr>
      <vt:lpstr>Principes</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Armelle BARRÉ</cp:lastModifiedBy>
  <cp:revision>177</cp:revision>
  <cp:lastPrinted>2023-11-30T22:18:54Z</cp:lastPrinted>
  <dcterms:created xsi:type="dcterms:W3CDTF">2019-11-04T02:05:20Z</dcterms:created>
  <dcterms:modified xsi:type="dcterms:W3CDTF">2026-07-01T08:19:04Z</dcterms:modified>
</cp:coreProperties>
</file>