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458" r:id="rId2"/>
    <p:sldId id="460" r:id="rId3"/>
    <p:sldId id="257" r:id="rId4"/>
    <p:sldId id="438" r:id="rId5"/>
    <p:sldId id="461" r:id="rId6"/>
    <p:sldId id="393" r:id="rId7"/>
    <p:sldId id="403" r:id="rId8"/>
    <p:sldId id="330" r:id="rId9"/>
    <p:sldId id="359" r:id="rId10"/>
    <p:sldId id="410" r:id="rId11"/>
    <p:sldId id="411" r:id="rId12"/>
    <p:sldId id="355" r:id="rId13"/>
    <p:sldId id="398" r:id="rId14"/>
    <p:sldId id="450" r:id="rId15"/>
    <p:sldId id="327" r:id="rId16"/>
    <p:sldId id="329" r:id="rId17"/>
    <p:sldId id="416" r:id="rId1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FF5D"/>
    <a:srgbClr val="7CF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82429"/>
  </p:normalViewPr>
  <p:slideViewPr>
    <p:cSldViewPr snapToGrid="0" snapToObjects="1">
      <p:cViewPr varScale="1">
        <p:scale>
          <a:sx n="90" d="100"/>
          <a:sy n="90" d="100"/>
        </p:scale>
        <p:origin x="13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00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7675A-0D08-2E4E-9EDD-3D0FD210D64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526F4-ED58-1E4F-88F1-8E74EC9C3A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88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39107-91A5-7144-9BE4-3EB44384B1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59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26DBF-AA33-4441-B5E4-651A314791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58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26DBF-AA33-4441-B5E4-651A314791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72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8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3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1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0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6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1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29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8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1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68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5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13" Type="http://schemas.openxmlformats.org/officeDocument/2006/relationships/image" Target="../media/image13.tiff"/><Relationship Id="rId18" Type="http://schemas.openxmlformats.org/officeDocument/2006/relationships/image" Target="../media/image18.tiff"/><Relationship Id="rId3" Type="http://schemas.microsoft.com/office/2007/relationships/hdphoto" Target="../media/hdphoto1.wdp"/><Relationship Id="rId7" Type="http://schemas.openxmlformats.org/officeDocument/2006/relationships/image" Target="../media/image7.tiff"/><Relationship Id="rId12" Type="http://schemas.openxmlformats.org/officeDocument/2006/relationships/image" Target="../media/image12.tiff"/><Relationship Id="rId17" Type="http://schemas.openxmlformats.org/officeDocument/2006/relationships/image" Target="../media/image17.tiff"/><Relationship Id="rId2" Type="http://schemas.openxmlformats.org/officeDocument/2006/relationships/image" Target="../media/image3.png"/><Relationship Id="rId16" Type="http://schemas.openxmlformats.org/officeDocument/2006/relationships/image" Target="../media/image16.tiff"/><Relationship Id="rId20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11" Type="http://schemas.openxmlformats.org/officeDocument/2006/relationships/image" Target="../media/image11.tiff"/><Relationship Id="rId5" Type="http://schemas.openxmlformats.org/officeDocument/2006/relationships/image" Target="../media/image5.tiff"/><Relationship Id="rId15" Type="http://schemas.openxmlformats.org/officeDocument/2006/relationships/image" Target="../media/image15.tiff"/><Relationship Id="rId10" Type="http://schemas.openxmlformats.org/officeDocument/2006/relationships/image" Target="../media/image10.tiff"/><Relationship Id="rId19" Type="http://schemas.openxmlformats.org/officeDocument/2006/relationships/image" Target="../media/image19.tiff"/><Relationship Id="rId4" Type="http://schemas.openxmlformats.org/officeDocument/2006/relationships/image" Target="../media/image4.tiff"/><Relationship Id="rId9" Type="http://schemas.openxmlformats.org/officeDocument/2006/relationships/image" Target="../media/image9.tiff"/><Relationship Id="rId14" Type="http://schemas.openxmlformats.org/officeDocument/2006/relationships/image" Target="../media/image14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iff"/><Relationship Id="rId13" Type="http://schemas.openxmlformats.org/officeDocument/2006/relationships/image" Target="../media/image20.tiff"/><Relationship Id="rId18" Type="http://schemas.openxmlformats.org/officeDocument/2006/relationships/image" Target="../media/image15.tiff"/><Relationship Id="rId3" Type="http://schemas.openxmlformats.org/officeDocument/2006/relationships/image" Target="../media/image16.tiff"/><Relationship Id="rId7" Type="http://schemas.openxmlformats.org/officeDocument/2006/relationships/image" Target="../media/image25.tiff"/><Relationship Id="rId12" Type="http://schemas.openxmlformats.org/officeDocument/2006/relationships/image" Target="../media/image19.tiff"/><Relationship Id="rId17" Type="http://schemas.openxmlformats.org/officeDocument/2006/relationships/image" Target="../media/image7.tif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tiff"/><Relationship Id="rId11" Type="http://schemas.openxmlformats.org/officeDocument/2006/relationships/image" Target="../media/image14.tiff"/><Relationship Id="rId5" Type="http://schemas.openxmlformats.org/officeDocument/2006/relationships/image" Target="../media/image8.tiff"/><Relationship Id="rId15" Type="http://schemas.openxmlformats.org/officeDocument/2006/relationships/image" Target="../media/image5.tiff"/><Relationship Id="rId10" Type="http://schemas.openxmlformats.org/officeDocument/2006/relationships/image" Target="../media/image27.tiff"/><Relationship Id="rId19" Type="http://schemas.openxmlformats.org/officeDocument/2006/relationships/image" Target="../media/image28.tiff"/><Relationship Id="rId4" Type="http://schemas.openxmlformats.org/officeDocument/2006/relationships/image" Target="../media/image17.tiff"/><Relationship Id="rId9" Type="http://schemas.openxmlformats.org/officeDocument/2006/relationships/image" Target="../media/image12.tiff"/><Relationship Id="rId14" Type="http://schemas.openxmlformats.org/officeDocument/2006/relationships/image" Target="../media/image4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ange.org/p/incorporate-environmental-sustainability-in-evaluation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13" Type="http://schemas.openxmlformats.org/officeDocument/2006/relationships/image" Target="../media/image13.tiff"/><Relationship Id="rId18" Type="http://schemas.openxmlformats.org/officeDocument/2006/relationships/image" Target="../media/image18.tiff"/><Relationship Id="rId3" Type="http://schemas.microsoft.com/office/2007/relationships/hdphoto" Target="../media/hdphoto1.wdp"/><Relationship Id="rId7" Type="http://schemas.openxmlformats.org/officeDocument/2006/relationships/image" Target="../media/image7.tiff"/><Relationship Id="rId12" Type="http://schemas.openxmlformats.org/officeDocument/2006/relationships/image" Target="../media/image12.tiff"/><Relationship Id="rId17" Type="http://schemas.openxmlformats.org/officeDocument/2006/relationships/image" Target="../media/image17.tiff"/><Relationship Id="rId2" Type="http://schemas.openxmlformats.org/officeDocument/2006/relationships/image" Target="../media/image3.png"/><Relationship Id="rId16" Type="http://schemas.openxmlformats.org/officeDocument/2006/relationships/image" Target="../media/image16.tiff"/><Relationship Id="rId20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11" Type="http://schemas.openxmlformats.org/officeDocument/2006/relationships/image" Target="../media/image11.tiff"/><Relationship Id="rId5" Type="http://schemas.openxmlformats.org/officeDocument/2006/relationships/image" Target="../media/image5.tiff"/><Relationship Id="rId15" Type="http://schemas.openxmlformats.org/officeDocument/2006/relationships/image" Target="../media/image15.tiff"/><Relationship Id="rId10" Type="http://schemas.openxmlformats.org/officeDocument/2006/relationships/image" Target="../media/image10.tiff"/><Relationship Id="rId19" Type="http://schemas.openxmlformats.org/officeDocument/2006/relationships/image" Target="../media/image19.tiff"/><Relationship Id="rId4" Type="http://schemas.openxmlformats.org/officeDocument/2006/relationships/image" Target="../media/image4.tiff"/><Relationship Id="rId9" Type="http://schemas.openxmlformats.org/officeDocument/2006/relationships/image" Target="../media/image9.tiff"/><Relationship Id="rId14" Type="http://schemas.openxmlformats.org/officeDocument/2006/relationships/image" Target="../media/image14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06B8AF-8F53-5FE9-A58F-2EEBF52FB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341" y="1298387"/>
            <a:ext cx="4826795" cy="2858363"/>
          </a:xfrm>
        </p:spPr>
        <p:txBody>
          <a:bodyPr anchor="ctr">
            <a:normAutofit/>
          </a:bodyPr>
          <a:lstStyle/>
          <a:p>
            <a:r>
              <a:rPr lang="en-US" sz="4800" dirty="0"/>
              <a:t>La santé </a:t>
            </a:r>
            <a:r>
              <a:rPr lang="en-US" sz="4800" dirty="0" err="1"/>
              <a:t>planétaire</a:t>
            </a:r>
            <a:r>
              <a:rPr lang="en-US" sz="4800" dirty="0"/>
              <a:t> dans la pratique </a:t>
            </a:r>
            <a:r>
              <a:rPr lang="en-US" sz="4800" dirty="0" err="1"/>
              <a:t>évaluative</a:t>
            </a:r>
            <a:endParaRPr lang="en-CA" sz="500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3920E40-6EA3-1B69-E4FC-228BD5141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597" y="4156750"/>
            <a:ext cx="4830283" cy="2356503"/>
          </a:xfrm>
        </p:spPr>
        <p:txBody>
          <a:bodyPr>
            <a:normAutofit/>
          </a:bodyPr>
          <a:lstStyle/>
          <a:p>
            <a:r>
              <a:rPr lang="en-US" sz="2200" dirty="0" err="1"/>
              <a:t>Présentation</a:t>
            </a:r>
            <a:r>
              <a:rPr lang="en-US" sz="2200" dirty="0"/>
              <a:t> au réseau F3E</a:t>
            </a:r>
          </a:p>
          <a:p>
            <a:r>
              <a:rPr lang="en-US" sz="2200" dirty="0"/>
              <a:t>Astrid Brousselle, </a:t>
            </a:r>
            <a:r>
              <a:rPr lang="en-US" sz="2200" dirty="0" err="1"/>
              <a:t>Professeure</a:t>
            </a:r>
            <a:r>
              <a:rPr lang="en-US" sz="2200" dirty="0"/>
              <a:t> , School of Public Administration, University of Victoria (Canada)</a:t>
            </a:r>
          </a:p>
          <a:p>
            <a:r>
              <a:rPr lang="en-US" sz="2200" dirty="0" err="1"/>
              <a:t>astrid@uvic.ca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B16EB6-B055-58B9-8409-DE5C42F31E9B}"/>
              </a:ext>
            </a:extLst>
          </p:cNvPr>
          <p:cNvSpPr txBox="1"/>
          <p:nvPr/>
        </p:nvSpPr>
        <p:spPr>
          <a:xfrm>
            <a:off x="831849" y="375057"/>
            <a:ext cx="10525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i="1" dirty="0"/>
              <a:t>I acknowledge with respect the Lekwungen peoples on whose traditional territory the University of Victoria stands, and the Songhees, Esquimalt and </a:t>
            </a:r>
            <a:r>
              <a:rPr lang="en-CA" sz="1600" i="1" u="sng" dirty="0"/>
              <a:t>W</a:t>
            </a:r>
            <a:r>
              <a:rPr lang="en-CA" sz="1600" i="1" dirty="0"/>
              <a:t>SÁNEĆ peoples whose historical relationships with the land continue to this day.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9A76C-F167-7CFF-7C6C-A3608EB360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639047"/>
            <a:ext cx="5892217" cy="44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05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F332C-7F9F-C5E4-DFDA-1284C3589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Stock-986637128-screens.png">
            <a:extLst>
              <a:ext uri="{FF2B5EF4-FFF2-40B4-BE49-F238E27FC236}">
                <a16:creationId xmlns:a16="http://schemas.microsoft.com/office/drawing/2014/main" id="{D1A34BA8-C753-862C-A18D-AA75D41E8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1361" y="-62773"/>
            <a:ext cx="6920773" cy="6920773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21B999E-4505-A01E-5871-E96B88B9185B}"/>
              </a:ext>
            </a:extLst>
          </p:cNvPr>
          <p:cNvGrpSpPr/>
          <p:nvPr/>
        </p:nvGrpSpPr>
        <p:grpSpPr>
          <a:xfrm>
            <a:off x="4332140" y="28926"/>
            <a:ext cx="6699220" cy="6699220"/>
            <a:chOff x="1611608" y="1028951"/>
            <a:chExt cx="4602997" cy="4602997"/>
          </a:xfrm>
          <a:solidFill>
            <a:srgbClr val="92D050">
              <a:alpha val="66000"/>
            </a:srgbClr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4CEFE8E-BBF2-A2DB-4E5B-5B000AC742DE}"/>
                </a:ext>
              </a:extLst>
            </p:cNvPr>
            <p:cNvSpPr/>
            <p:nvPr/>
          </p:nvSpPr>
          <p:spPr>
            <a:xfrm>
              <a:off x="1611608" y="1028951"/>
              <a:ext cx="4602997" cy="460299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022C612-2543-804B-8EF9-5A44E6BB56DB}"/>
                </a:ext>
              </a:extLst>
            </p:cNvPr>
            <p:cNvCxnSpPr/>
            <p:nvPr/>
          </p:nvCxnSpPr>
          <p:spPr>
            <a:xfrm flipV="1">
              <a:off x="3913108" y="1028952"/>
              <a:ext cx="0" cy="2558846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83BB25AC-4E9F-DE81-6555-8E77B2FA9BCB}"/>
              </a:ext>
            </a:extLst>
          </p:cNvPr>
          <p:cNvSpPr/>
          <p:nvPr/>
        </p:nvSpPr>
        <p:spPr>
          <a:xfrm>
            <a:off x="5484202" y="1121849"/>
            <a:ext cx="4430828" cy="4430828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DDD4746-4291-1E95-E63C-CAA67FB95348}"/>
              </a:ext>
            </a:extLst>
          </p:cNvPr>
          <p:cNvSpPr/>
          <p:nvPr/>
        </p:nvSpPr>
        <p:spPr>
          <a:xfrm>
            <a:off x="5841729" y="1816757"/>
            <a:ext cx="3715772" cy="3715772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4C11E98-11E3-276F-F4FF-C978B3C6E73F}"/>
              </a:ext>
            </a:extLst>
          </p:cNvPr>
          <p:cNvSpPr/>
          <p:nvPr/>
        </p:nvSpPr>
        <p:spPr>
          <a:xfrm>
            <a:off x="6196193" y="2483516"/>
            <a:ext cx="3006844" cy="3006844"/>
          </a:xfrm>
          <a:prstGeom prst="ellipse">
            <a:avLst/>
          </a:prstGeom>
          <a:solidFill>
            <a:srgbClr val="FF2E2B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52A8E4-611A-3308-A0DA-FBEA94F2AF49}"/>
              </a:ext>
            </a:extLst>
          </p:cNvPr>
          <p:cNvSpPr txBox="1"/>
          <p:nvPr/>
        </p:nvSpPr>
        <p:spPr>
          <a:xfrm>
            <a:off x="4351526" y="2992712"/>
            <a:ext cx="124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Réduire</a:t>
            </a:r>
            <a:r>
              <a:rPr lang="en-US" sz="1400" dirty="0"/>
              <a:t> les </a:t>
            </a:r>
            <a:r>
              <a:rPr lang="en-US" sz="1400" dirty="0" err="1"/>
              <a:t>polluants</a:t>
            </a:r>
            <a:r>
              <a:rPr lang="en-US" sz="1400" dirty="0"/>
              <a:t> dans l'air, le sol et </a:t>
            </a:r>
            <a:r>
              <a:rPr lang="en-US" sz="1400" dirty="0" err="1"/>
              <a:t>l'eau</a:t>
            </a:r>
            <a:endParaRPr lang="en-US" sz="14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801BF3A-DA31-88F0-BD9D-5B1891ECF289}"/>
              </a:ext>
            </a:extLst>
          </p:cNvPr>
          <p:cNvSpPr/>
          <p:nvPr/>
        </p:nvSpPr>
        <p:spPr>
          <a:xfrm>
            <a:off x="6483194" y="3017609"/>
            <a:ext cx="2432844" cy="2432844"/>
          </a:xfrm>
          <a:prstGeom prst="ellipse">
            <a:avLst/>
          </a:prstGeom>
          <a:solidFill>
            <a:srgbClr val="0070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2235A8-A0E7-7672-854D-F9552A8AF2DF}"/>
              </a:ext>
            </a:extLst>
          </p:cNvPr>
          <p:cNvSpPr/>
          <p:nvPr/>
        </p:nvSpPr>
        <p:spPr>
          <a:xfrm>
            <a:off x="6735398" y="3498402"/>
            <a:ext cx="1928436" cy="1928436"/>
          </a:xfrm>
          <a:prstGeom prst="ellipse">
            <a:avLst/>
          </a:prstGeom>
          <a:solidFill>
            <a:srgbClr val="0070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b="1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CABFF14-98EE-DDFD-E0A5-E1DAA0E585A6}"/>
              </a:ext>
            </a:extLst>
          </p:cNvPr>
          <p:cNvSpPr/>
          <p:nvPr/>
        </p:nvSpPr>
        <p:spPr>
          <a:xfrm>
            <a:off x="6963862" y="3992066"/>
            <a:ext cx="1514201" cy="1413762"/>
          </a:xfrm>
          <a:prstGeom prst="ellipse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Interventions: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projets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programmes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and politiques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EE9C223-7442-5077-3ED7-00529E709541}"/>
              </a:ext>
            </a:extLst>
          </p:cNvPr>
          <p:cNvSpPr txBox="1"/>
          <p:nvPr/>
        </p:nvSpPr>
        <p:spPr>
          <a:xfrm>
            <a:off x="6630791" y="2058937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Equité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C785C60-00F5-85C8-23A2-ECE503A989F0}"/>
              </a:ext>
            </a:extLst>
          </p:cNvPr>
          <p:cNvSpPr txBox="1"/>
          <p:nvPr/>
        </p:nvSpPr>
        <p:spPr>
          <a:xfrm>
            <a:off x="6630791" y="3650373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>
                <a:latin typeface="Times New Roman" charset="0"/>
              </a:rPr>
              <a:t>Relations de </a:t>
            </a:r>
            <a:r>
              <a:rPr lang="en-US" sz="1401" dirty="0" err="1">
                <a:latin typeface="Times New Roman" charset="0"/>
              </a:rPr>
              <a:t>pouvoir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BBB3D44-8630-A786-5FEE-75740A9AAED4}"/>
              </a:ext>
            </a:extLst>
          </p:cNvPr>
          <p:cNvSpPr txBox="1"/>
          <p:nvPr/>
        </p:nvSpPr>
        <p:spPr>
          <a:xfrm>
            <a:off x="6630791" y="2626130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Prosperité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3C2D0C7-4F29-10B2-DB5D-4D6E2AA89EEF}"/>
              </a:ext>
            </a:extLst>
          </p:cNvPr>
          <p:cNvSpPr txBox="1"/>
          <p:nvPr/>
        </p:nvSpPr>
        <p:spPr>
          <a:xfrm>
            <a:off x="6630791" y="1360834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>
                <a:latin typeface="Times New Roman" charset="0"/>
              </a:rPr>
              <a:t>Santé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82146EC-24E3-0117-17B7-00A9CB2B8D3A}"/>
              </a:ext>
            </a:extLst>
          </p:cNvPr>
          <p:cNvSpPr txBox="1"/>
          <p:nvPr/>
        </p:nvSpPr>
        <p:spPr>
          <a:xfrm>
            <a:off x="6630791" y="3150798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Gouverne</a:t>
            </a:r>
            <a:endParaRPr lang="en-US" sz="1401" dirty="0">
              <a:latin typeface="Times New Roman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0B9F6E24-3257-20CA-B4B0-71D713CD2327}"/>
              </a:ext>
            </a:extLst>
          </p:cNvPr>
          <p:cNvCxnSpPr/>
          <p:nvPr/>
        </p:nvCxnSpPr>
        <p:spPr>
          <a:xfrm>
            <a:off x="9503220" y="4607291"/>
            <a:ext cx="962002" cy="645065"/>
          </a:xfrm>
          <a:prstGeom prst="line">
            <a:avLst/>
          </a:prstGeom>
          <a:solidFill>
            <a:srgbClr val="92D050">
              <a:alpha val="66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BDDA8A3-17E3-738E-3496-048C160872ED}"/>
              </a:ext>
            </a:extLst>
          </p:cNvPr>
          <p:cNvCxnSpPr/>
          <p:nvPr/>
        </p:nvCxnSpPr>
        <p:spPr>
          <a:xfrm flipH="1">
            <a:off x="4725402" y="4494590"/>
            <a:ext cx="1055387" cy="485445"/>
          </a:xfrm>
          <a:prstGeom prst="line">
            <a:avLst/>
          </a:prstGeom>
          <a:solidFill>
            <a:srgbClr val="92D050">
              <a:alpha val="66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0924AF36-DE04-3665-B9F7-871C240E8EB3}"/>
              </a:ext>
            </a:extLst>
          </p:cNvPr>
          <p:cNvSpPr txBox="1"/>
          <p:nvPr/>
        </p:nvSpPr>
        <p:spPr>
          <a:xfrm>
            <a:off x="7016360" y="5653461"/>
            <a:ext cx="1397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Protéger</a:t>
            </a:r>
            <a:r>
              <a:rPr lang="en-US" sz="1400" dirty="0"/>
              <a:t> la </a:t>
            </a:r>
            <a:r>
              <a:rPr lang="en-US" sz="1400" dirty="0" err="1"/>
              <a:t>biodiversité</a:t>
            </a:r>
            <a:r>
              <a:rPr lang="en-US" sz="1400" dirty="0"/>
              <a:t> : </a:t>
            </a:r>
            <a:r>
              <a:rPr lang="en-US" sz="1400" dirty="0" err="1"/>
              <a:t>animaux</a:t>
            </a:r>
            <a:r>
              <a:rPr lang="en-US" sz="1400" dirty="0"/>
              <a:t> et </a:t>
            </a:r>
            <a:r>
              <a:rPr lang="en-US" sz="1400" dirty="0" err="1"/>
              <a:t>végétaux</a:t>
            </a:r>
            <a:endParaRPr lang="en-US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1763FB1-020C-2D66-3EB7-7702B3F49E73}"/>
              </a:ext>
            </a:extLst>
          </p:cNvPr>
          <p:cNvSpPr txBox="1"/>
          <p:nvPr/>
        </p:nvSpPr>
        <p:spPr>
          <a:xfrm>
            <a:off x="9828418" y="2992714"/>
            <a:ext cx="13012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Protéger</a:t>
            </a:r>
            <a:r>
              <a:rPr lang="en-US" sz="1400" dirty="0"/>
              <a:t> et </a:t>
            </a:r>
            <a:r>
              <a:rPr lang="en-US" sz="1400" dirty="0" err="1"/>
              <a:t>gérer</a:t>
            </a:r>
            <a:r>
              <a:rPr lang="en-US" sz="1400" dirty="0"/>
              <a:t> les eaux et les </a:t>
            </a:r>
            <a:r>
              <a:rPr lang="en-US" sz="1400" dirty="0" err="1"/>
              <a:t>terres</a:t>
            </a:r>
            <a:endParaRPr lang="en-US" sz="1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0C6DB4-8E12-D2C6-D0E7-B70ADFEE4D39}"/>
              </a:ext>
            </a:extLst>
          </p:cNvPr>
          <p:cNvSpPr txBox="1"/>
          <p:nvPr/>
        </p:nvSpPr>
        <p:spPr>
          <a:xfrm>
            <a:off x="9828418" y="6444229"/>
            <a:ext cx="2307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Brousselle</a:t>
            </a:r>
            <a:r>
              <a:rPr lang="en-US" sz="1400" dirty="0"/>
              <a:t> &amp;McDavid (2020). 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930C7E69-B87A-D206-CAA7-34DE1D9A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30" y="143740"/>
            <a:ext cx="6058461" cy="1325563"/>
          </a:xfrm>
        </p:spPr>
        <p:txBody>
          <a:bodyPr/>
          <a:lstStyle/>
          <a:p>
            <a:r>
              <a:rPr lang="en-US" dirty="0"/>
              <a:t>B- Systèmes </a:t>
            </a:r>
            <a:r>
              <a:rPr lang="en-US" dirty="0" err="1"/>
              <a:t>humains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909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D0E85-3E74-16C4-362B-22DEA00AD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Stock-986637128-screens.png">
            <a:extLst>
              <a:ext uri="{FF2B5EF4-FFF2-40B4-BE49-F238E27FC236}">
                <a16:creationId xmlns:a16="http://schemas.microsoft.com/office/drawing/2014/main" id="{EAC89C56-235F-6138-8D85-1AF75A0DF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5299" y="-62773"/>
            <a:ext cx="6920773" cy="6920773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32C6D3C-0069-D0F9-C617-36A393F6304D}"/>
              </a:ext>
            </a:extLst>
          </p:cNvPr>
          <p:cNvGrpSpPr/>
          <p:nvPr/>
        </p:nvGrpSpPr>
        <p:grpSpPr>
          <a:xfrm>
            <a:off x="-4520" y="28926"/>
            <a:ext cx="6699220" cy="6699220"/>
            <a:chOff x="1611608" y="1028951"/>
            <a:chExt cx="4602997" cy="4602997"/>
          </a:xfrm>
          <a:solidFill>
            <a:srgbClr val="92D050">
              <a:alpha val="66000"/>
            </a:srgbClr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BBDB8E8-3DE5-B218-ED39-98D5CCE398BA}"/>
                </a:ext>
              </a:extLst>
            </p:cNvPr>
            <p:cNvSpPr/>
            <p:nvPr/>
          </p:nvSpPr>
          <p:spPr>
            <a:xfrm>
              <a:off x="1611608" y="1028951"/>
              <a:ext cx="4602997" cy="460299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A0D80E8-DCAD-DE7B-6436-0192B62CED9E}"/>
                </a:ext>
              </a:extLst>
            </p:cNvPr>
            <p:cNvCxnSpPr/>
            <p:nvPr/>
          </p:nvCxnSpPr>
          <p:spPr>
            <a:xfrm flipV="1">
              <a:off x="3913108" y="1028952"/>
              <a:ext cx="0" cy="2558846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990FC6BA-172F-ACEC-B662-6930AA7BBE72}"/>
              </a:ext>
            </a:extLst>
          </p:cNvPr>
          <p:cNvSpPr/>
          <p:nvPr/>
        </p:nvSpPr>
        <p:spPr>
          <a:xfrm>
            <a:off x="1147542" y="1121849"/>
            <a:ext cx="4430828" cy="4430828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0475F17-F72A-EE65-F709-A14F75DA4E2F}"/>
              </a:ext>
            </a:extLst>
          </p:cNvPr>
          <p:cNvSpPr/>
          <p:nvPr/>
        </p:nvSpPr>
        <p:spPr>
          <a:xfrm>
            <a:off x="1505069" y="1816757"/>
            <a:ext cx="3715772" cy="3715772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144BF05-C25B-B1C6-D1CD-3B9B0CDF636F}"/>
              </a:ext>
            </a:extLst>
          </p:cNvPr>
          <p:cNvSpPr/>
          <p:nvPr/>
        </p:nvSpPr>
        <p:spPr>
          <a:xfrm>
            <a:off x="1859533" y="2483516"/>
            <a:ext cx="3006844" cy="3006844"/>
          </a:xfrm>
          <a:prstGeom prst="ellipse">
            <a:avLst/>
          </a:prstGeom>
          <a:solidFill>
            <a:srgbClr val="FF2E2B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13949D-D686-FFE3-319F-5D416ECF7637}"/>
              </a:ext>
            </a:extLst>
          </p:cNvPr>
          <p:cNvSpPr txBox="1"/>
          <p:nvPr/>
        </p:nvSpPr>
        <p:spPr>
          <a:xfrm>
            <a:off x="14866" y="2992712"/>
            <a:ext cx="124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Réduire</a:t>
            </a:r>
            <a:r>
              <a:rPr lang="en-US" sz="1400" dirty="0"/>
              <a:t> les </a:t>
            </a:r>
            <a:r>
              <a:rPr lang="en-US" sz="1400" dirty="0" err="1"/>
              <a:t>polluants</a:t>
            </a:r>
            <a:r>
              <a:rPr lang="en-US" sz="1400" dirty="0"/>
              <a:t> dans l'air, le sol et </a:t>
            </a:r>
            <a:r>
              <a:rPr lang="en-US" sz="1400" dirty="0" err="1"/>
              <a:t>l'eau</a:t>
            </a:r>
            <a:endParaRPr lang="en-US" sz="14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4CB2641F-3DBD-47E2-251E-F141C8889E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9222" y="4682696"/>
            <a:ext cx="687148" cy="70504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B986735-8D60-AF08-BBB9-E73286686E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961" y="272552"/>
            <a:ext cx="705723" cy="709362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08C119C1-4DA6-A37A-D237-5C97D943C2D7}"/>
              </a:ext>
            </a:extLst>
          </p:cNvPr>
          <p:cNvSpPr/>
          <p:nvPr/>
        </p:nvSpPr>
        <p:spPr>
          <a:xfrm>
            <a:off x="2146534" y="3017609"/>
            <a:ext cx="2432844" cy="2432844"/>
          </a:xfrm>
          <a:prstGeom prst="ellipse">
            <a:avLst/>
          </a:prstGeom>
          <a:solidFill>
            <a:srgbClr val="0070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D86C1A4A-4BE9-777F-EC7F-84932158497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9397" y="5414392"/>
            <a:ext cx="679545" cy="690052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83E34F2-C830-1ECF-A429-02BD5EB81CA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039" y="5417134"/>
            <a:ext cx="680331" cy="687308"/>
          </a:xfrm>
          <a:prstGeom prst="rect">
            <a:avLst/>
          </a:prstGeom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26FEFA47-F8DE-BB36-54EE-A6E7373114DF}"/>
              </a:ext>
            </a:extLst>
          </p:cNvPr>
          <p:cNvSpPr/>
          <p:nvPr/>
        </p:nvSpPr>
        <p:spPr>
          <a:xfrm>
            <a:off x="2398738" y="3498402"/>
            <a:ext cx="1928436" cy="1928436"/>
          </a:xfrm>
          <a:prstGeom prst="ellipse">
            <a:avLst/>
          </a:prstGeom>
          <a:solidFill>
            <a:srgbClr val="0070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b="1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E203998-60DD-69C6-C0B2-9924E64098DB}"/>
              </a:ext>
            </a:extLst>
          </p:cNvPr>
          <p:cNvSpPr/>
          <p:nvPr/>
        </p:nvSpPr>
        <p:spPr>
          <a:xfrm>
            <a:off x="2627202" y="3992066"/>
            <a:ext cx="1514201" cy="1413762"/>
          </a:xfrm>
          <a:prstGeom prst="ellipse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Interventions: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projets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programmes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and politiques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30F18B9-447A-9A39-16FF-FA71C5886625}"/>
              </a:ext>
            </a:extLst>
          </p:cNvPr>
          <p:cNvSpPr txBox="1"/>
          <p:nvPr/>
        </p:nvSpPr>
        <p:spPr>
          <a:xfrm>
            <a:off x="2294131" y="2058937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Equité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CAB4B64-4AE5-2AD8-1231-DCB0A25AB296}"/>
              </a:ext>
            </a:extLst>
          </p:cNvPr>
          <p:cNvSpPr txBox="1"/>
          <p:nvPr/>
        </p:nvSpPr>
        <p:spPr>
          <a:xfrm>
            <a:off x="2294131" y="3650373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>
                <a:latin typeface="Times New Roman" charset="0"/>
              </a:rPr>
              <a:t>Relations de </a:t>
            </a:r>
            <a:r>
              <a:rPr lang="en-US" sz="1401" dirty="0" err="1">
                <a:latin typeface="Times New Roman" charset="0"/>
              </a:rPr>
              <a:t>pouvoir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22BA98E-E0C0-49D0-9E8C-4697D8E5D897}"/>
              </a:ext>
            </a:extLst>
          </p:cNvPr>
          <p:cNvSpPr txBox="1"/>
          <p:nvPr/>
        </p:nvSpPr>
        <p:spPr>
          <a:xfrm>
            <a:off x="2294131" y="2626130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Prosperité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89ACA58-F9CD-5994-FFBD-0308420FB785}"/>
              </a:ext>
            </a:extLst>
          </p:cNvPr>
          <p:cNvSpPr txBox="1"/>
          <p:nvPr/>
        </p:nvSpPr>
        <p:spPr>
          <a:xfrm>
            <a:off x="2294131" y="1360834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>
                <a:latin typeface="Times New Roman" charset="0"/>
              </a:rPr>
              <a:t>Santé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419432A-CDEA-6A17-429E-2AEA85965323}"/>
              </a:ext>
            </a:extLst>
          </p:cNvPr>
          <p:cNvSpPr txBox="1"/>
          <p:nvPr/>
        </p:nvSpPr>
        <p:spPr>
          <a:xfrm>
            <a:off x="2294131" y="3150798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Gouverne</a:t>
            </a:r>
            <a:endParaRPr lang="en-US" sz="1401" dirty="0">
              <a:latin typeface="Times New Roman" charset="0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C61A9FB-1246-EAEF-29FD-BE42C0FCE66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958" y="1011310"/>
            <a:ext cx="705753" cy="7167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40CD87CB-64F4-28A5-EDFD-DD4C1EACDB7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7093" y="1757486"/>
            <a:ext cx="699616" cy="71411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0CE7CF3-5E8B-D1F9-700A-E2C6E7F79DE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123" y="1760081"/>
            <a:ext cx="694526" cy="708921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A4BB27D-637F-D17A-D4C8-04D659C9D7B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8935" y="1757485"/>
            <a:ext cx="703812" cy="707442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5F8557E9-EAE3-E98E-1983-93A2EB43473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783" y="2500998"/>
            <a:ext cx="696075" cy="69252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E198F8E2-C183-24B0-7038-1BC4122921F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6054" y="2491532"/>
            <a:ext cx="694494" cy="70534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CF336072-24D9-8DC3-FBED-501697188DE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086" y="2491530"/>
            <a:ext cx="714439" cy="707186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CA0C1443-489A-7774-B17F-9A8ECB2BEC11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488" y="3235527"/>
            <a:ext cx="694622" cy="69462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C799039E-3BDB-04E6-86B7-21D2287130F6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038" y="3954440"/>
            <a:ext cx="688108" cy="69885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7F0FC677-1FDC-BDC3-C82D-EB8635ADA00E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8607" y="3952677"/>
            <a:ext cx="702384" cy="70238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249D60D8-A9D7-B5E1-0AFE-3AB5F0FA76F7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8933" y="2498308"/>
            <a:ext cx="698418" cy="698418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CF37774-2F69-A224-C801-2630D982821E}"/>
              </a:ext>
            </a:extLst>
          </p:cNvPr>
          <p:cNvCxnSpPr/>
          <p:nvPr/>
        </p:nvCxnSpPr>
        <p:spPr>
          <a:xfrm>
            <a:off x="5166560" y="4607291"/>
            <a:ext cx="962002" cy="645065"/>
          </a:xfrm>
          <a:prstGeom prst="line">
            <a:avLst/>
          </a:prstGeom>
          <a:solidFill>
            <a:srgbClr val="92D050">
              <a:alpha val="66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4DBCEEE-6F10-CC23-8AF9-D50163331540}"/>
              </a:ext>
            </a:extLst>
          </p:cNvPr>
          <p:cNvCxnSpPr/>
          <p:nvPr/>
        </p:nvCxnSpPr>
        <p:spPr>
          <a:xfrm flipH="1">
            <a:off x="388742" y="4494590"/>
            <a:ext cx="1055387" cy="485445"/>
          </a:xfrm>
          <a:prstGeom prst="line">
            <a:avLst/>
          </a:prstGeom>
          <a:solidFill>
            <a:srgbClr val="92D050">
              <a:alpha val="66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74">
            <a:extLst>
              <a:ext uri="{FF2B5EF4-FFF2-40B4-BE49-F238E27FC236}">
                <a16:creationId xmlns:a16="http://schemas.microsoft.com/office/drawing/2014/main" id="{ADE56192-E896-ABBD-D35E-EACE85A45D9C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9220" y="3222917"/>
            <a:ext cx="694926" cy="702126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C246C326-4BA4-ECEE-4F10-E7A5F5719068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7449" y="3234669"/>
            <a:ext cx="699904" cy="69633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DA23ACF-91DC-6A9B-1EB2-E473407423EB}"/>
              </a:ext>
            </a:extLst>
          </p:cNvPr>
          <p:cNvSpPr txBox="1"/>
          <p:nvPr/>
        </p:nvSpPr>
        <p:spPr>
          <a:xfrm>
            <a:off x="2679700" y="5653461"/>
            <a:ext cx="1397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Protéger</a:t>
            </a:r>
            <a:r>
              <a:rPr lang="en-US" sz="1400" dirty="0"/>
              <a:t> la </a:t>
            </a:r>
            <a:r>
              <a:rPr lang="en-US" sz="1400" dirty="0" err="1"/>
              <a:t>biodiversité</a:t>
            </a:r>
            <a:r>
              <a:rPr lang="en-US" sz="1400" dirty="0"/>
              <a:t> : </a:t>
            </a:r>
            <a:r>
              <a:rPr lang="en-US" sz="1400" dirty="0" err="1"/>
              <a:t>animaux</a:t>
            </a:r>
            <a:r>
              <a:rPr lang="en-US" sz="1400" dirty="0"/>
              <a:t> et </a:t>
            </a:r>
            <a:r>
              <a:rPr lang="en-US" sz="1400" dirty="0" err="1"/>
              <a:t>végétaux</a:t>
            </a:r>
            <a:endParaRPr lang="en-US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E0247B6-F12F-65B8-DFE1-8AB5380B2BFB}"/>
              </a:ext>
            </a:extLst>
          </p:cNvPr>
          <p:cNvSpPr txBox="1"/>
          <p:nvPr/>
        </p:nvSpPr>
        <p:spPr>
          <a:xfrm>
            <a:off x="5491758" y="2992714"/>
            <a:ext cx="13012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Protéger</a:t>
            </a:r>
            <a:r>
              <a:rPr lang="en-US" sz="1400" dirty="0"/>
              <a:t> et </a:t>
            </a:r>
            <a:r>
              <a:rPr lang="en-US" sz="1400" dirty="0" err="1"/>
              <a:t>gérer</a:t>
            </a:r>
            <a:r>
              <a:rPr lang="en-US" sz="1400" dirty="0"/>
              <a:t> les eaux et les </a:t>
            </a:r>
            <a:r>
              <a:rPr lang="en-US" sz="1400" dirty="0" err="1"/>
              <a:t>terres</a:t>
            </a:r>
            <a:endParaRPr lang="en-US" sz="14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8ACD92-7A08-CB64-BA1E-2A6934F25191}"/>
              </a:ext>
            </a:extLst>
          </p:cNvPr>
          <p:cNvCxnSpPr>
            <a:cxnSpLocks/>
            <a:stCxn id="41" idx="1"/>
          </p:cNvCxnSpPr>
          <p:nvPr/>
        </p:nvCxnSpPr>
        <p:spPr>
          <a:xfrm flipH="1">
            <a:off x="3362954" y="627233"/>
            <a:ext cx="4348004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0DB71CF-D1B6-E3C1-6067-9D33CF8BD4F1}"/>
              </a:ext>
            </a:extLst>
          </p:cNvPr>
          <p:cNvCxnSpPr/>
          <p:nvPr/>
        </p:nvCxnSpPr>
        <p:spPr>
          <a:xfrm flipH="1">
            <a:off x="3853243" y="1360831"/>
            <a:ext cx="3857716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395CFF1-1CF0-8843-956E-ECEF0859364A}"/>
              </a:ext>
            </a:extLst>
          </p:cNvPr>
          <p:cNvCxnSpPr/>
          <p:nvPr/>
        </p:nvCxnSpPr>
        <p:spPr>
          <a:xfrm flipH="1">
            <a:off x="3853243" y="2058934"/>
            <a:ext cx="3857716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eft Bracket 8">
            <a:extLst>
              <a:ext uri="{FF2B5EF4-FFF2-40B4-BE49-F238E27FC236}">
                <a16:creationId xmlns:a16="http://schemas.microsoft.com/office/drawing/2014/main" id="{971B50F9-3614-E0B4-7900-E2612CF92B32}"/>
              </a:ext>
            </a:extLst>
          </p:cNvPr>
          <p:cNvSpPr/>
          <p:nvPr/>
        </p:nvSpPr>
        <p:spPr>
          <a:xfrm>
            <a:off x="7641052" y="2498454"/>
            <a:ext cx="101760" cy="1432324"/>
          </a:xfrm>
          <a:prstGeom prst="leftBracke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F428414-96B3-8454-D1F3-C55810E40841}"/>
              </a:ext>
            </a:extLst>
          </p:cNvPr>
          <p:cNvCxnSpPr/>
          <p:nvPr/>
        </p:nvCxnSpPr>
        <p:spPr>
          <a:xfrm flipH="1">
            <a:off x="3853243" y="2925249"/>
            <a:ext cx="3788046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5D07B8F-3490-4BE9-66ED-45B2932567E3}"/>
              </a:ext>
            </a:extLst>
          </p:cNvPr>
          <p:cNvCxnSpPr/>
          <p:nvPr/>
        </p:nvCxnSpPr>
        <p:spPr>
          <a:xfrm flipH="1">
            <a:off x="4288780" y="4273709"/>
            <a:ext cx="3437260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5BE3D22-ED13-3A44-5391-6690CB50A55F}"/>
              </a:ext>
            </a:extLst>
          </p:cNvPr>
          <p:cNvCxnSpPr/>
          <p:nvPr/>
        </p:nvCxnSpPr>
        <p:spPr>
          <a:xfrm flipH="1">
            <a:off x="5976816" y="5013642"/>
            <a:ext cx="1749223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9977CA9-846B-05B2-BFC8-263255535A02}"/>
              </a:ext>
            </a:extLst>
          </p:cNvPr>
          <p:cNvCxnSpPr/>
          <p:nvPr/>
        </p:nvCxnSpPr>
        <p:spPr>
          <a:xfrm flipH="1">
            <a:off x="3868322" y="5748387"/>
            <a:ext cx="3857716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9AAB1EF-C5FF-77F1-F0B7-FAD0A60875D7}"/>
              </a:ext>
            </a:extLst>
          </p:cNvPr>
          <p:cNvSpPr txBox="1"/>
          <p:nvPr/>
        </p:nvSpPr>
        <p:spPr>
          <a:xfrm>
            <a:off x="6744987" y="6266482"/>
            <a:ext cx="4991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charset="0"/>
                <a:ea typeface="Times New Roman" charset="0"/>
                <a:cs typeface="Times New Roman" charset="0"/>
              </a:rPr>
              <a:t>Cadre pour la santé </a:t>
            </a:r>
            <a:r>
              <a:rPr lang="en-US" sz="2400" dirty="0" err="1">
                <a:latin typeface="Times New Roman" charset="0"/>
                <a:ea typeface="Times New Roman" charset="0"/>
                <a:cs typeface="Times New Roman" charset="0"/>
              </a:rPr>
              <a:t>planétaire</a:t>
            </a:r>
            <a:endParaRPr lang="en-US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1789F2-7F97-7A3D-FC5F-63F446535078}"/>
              </a:ext>
            </a:extLst>
          </p:cNvPr>
          <p:cNvSpPr txBox="1"/>
          <p:nvPr/>
        </p:nvSpPr>
        <p:spPr>
          <a:xfrm>
            <a:off x="9753600" y="500743"/>
            <a:ext cx="2307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Brousselle</a:t>
            </a:r>
            <a:r>
              <a:rPr lang="en-US" sz="1400" dirty="0"/>
              <a:t> &amp;McDavid (2020). </a:t>
            </a:r>
          </a:p>
        </p:txBody>
      </p:sp>
    </p:spTree>
    <p:extLst>
      <p:ext uri="{BB962C8B-B14F-4D97-AF65-F5344CB8AC3E}">
        <p14:creationId xmlns:p14="http://schemas.microsoft.com/office/powerpoint/2010/main" val="841814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B175AA-6626-57C7-426A-4682071E7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692" y="1847099"/>
            <a:ext cx="7331140" cy="393460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7A39CC4-40AE-3FA7-D776-C1B34AC95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C- </a:t>
            </a:r>
            <a:r>
              <a:rPr lang="en-US" dirty="0" err="1"/>
              <a:t>Prioriser</a:t>
            </a:r>
            <a:r>
              <a:rPr lang="en-US" dirty="0"/>
              <a:t> la </a:t>
            </a:r>
            <a:r>
              <a:rPr lang="en-US" dirty="0" err="1"/>
              <a:t>régénération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6867F1-5265-85FD-2AFB-C10EF4F794DF}"/>
              </a:ext>
            </a:extLst>
          </p:cNvPr>
          <p:cNvSpPr txBox="1"/>
          <p:nvPr/>
        </p:nvSpPr>
        <p:spPr>
          <a:xfrm>
            <a:off x="7384915" y="6308209"/>
            <a:ext cx="3968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Brousselle A., Curren M. (2022) </a:t>
            </a:r>
          </a:p>
        </p:txBody>
      </p:sp>
    </p:spTree>
    <p:extLst>
      <p:ext uri="{BB962C8B-B14F-4D97-AF65-F5344CB8AC3E}">
        <p14:creationId xmlns:p14="http://schemas.microsoft.com/office/powerpoint/2010/main" val="88365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93CBA-9C85-1287-FFED-1AEAA5922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D- </a:t>
            </a:r>
            <a:r>
              <a:rPr lang="en-US" dirty="0" err="1"/>
              <a:t>Combattre</a:t>
            </a:r>
            <a:r>
              <a:rPr lang="en-US" dirty="0"/>
              <a:t> la </a:t>
            </a:r>
            <a:r>
              <a:rPr lang="en-US" dirty="0" err="1"/>
              <a:t>désinformation</a:t>
            </a:r>
            <a:r>
              <a:rPr lang="en-US" dirty="0"/>
              <a:t> et les </a:t>
            </a:r>
            <a:r>
              <a:rPr lang="en-US" dirty="0" err="1"/>
              <a:t>stratégies</a:t>
            </a:r>
            <a:r>
              <a:rPr lang="en-US" dirty="0"/>
              <a:t> </a:t>
            </a:r>
            <a:r>
              <a:rPr lang="en-US" dirty="0" err="1"/>
              <a:t>d’influences</a:t>
            </a:r>
            <a:r>
              <a:rPr lang="en-US" dirty="0"/>
              <a:t> politiques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F268A3-283C-2828-4E86-E36B57523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1313"/>
            <a:ext cx="10515600" cy="3825649"/>
          </a:xfrm>
        </p:spPr>
        <p:txBody>
          <a:bodyPr>
            <a:normAutofit/>
          </a:bodyPr>
          <a:lstStyle/>
          <a:p>
            <a:r>
              <a:rPr lang="en-US" dirty="0" err="1">
                <a:latin typeface="+mj-lt"/>
              </a:rPr>
              <a:t>Comprendre</a:t>
            </a:r>
            <a:r>
              <a:rPr lang="en-US" dirty="0">
                <a:latin typeface="+mj-lt"/>
              </a:rPr>
              <a:t> et </a:t>
            </a:r>
            <a:r>
              <a:rPr lang="en-US" dirty="0" err="1">
                <a:latin typeface="+mj-lt"/>
              </a:rPr>
              <a:t>combattre</a:t>
            </a:r>
            <a:r>
              <a:rPr lang="en-US" dirty="0">
                <a:latin typeface="+mj-lt"/>
              </a:rPr>
              <a:t> les strategies </a:t>
            </a:r>
            <a:r>
              <a:rPr lang="en-US" dirty="0" err="1">
                <a:latin typeface="+mj-lt"/>
              </a:rPr>
              <a:t>d’influence</a:t>
            </a:r>
            <a:r>
              <a:rPr lang="en-US" dirty="0">
                <a:latin typeface="+mj-lt"/>
              </a:rPr>
              <a:t>, de </a:t>
            </a:r>
            <a:r>
              <a:rPr lang="en-US" dirty="0" err="1">
                <a:latin typeface="+mj-lt"/>
              </a:rPr>
              <a:t>désinformation</a:t>
            </a:r>
            <a:r>
              <a:rPr lang="en-US" dirty="0">
                <a:latin typeface="+mj-lt"/>
              </a:rPr>
              <a:t> et de manipulation de </a:t>
            </a:r>
            <a:r>
              <a:rPr lang="en-US" dirty="0" err="1">
                <a:latin typeface="+mj-lt"/>
              </a:rPr>
              <a:t>l’opinion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publique</a:t>
            </a:r>
            <a:endParaRPr lang="en-US" dirty="0">
              <a:latin typeface="+mj-lt"/>
            </a:endParaRPr>
          </a:p>
          <a:p>
            <a:r>
              <a:rPr lang="en-US" dirty="0" err="1">
                <a:latin typeface="+mj-lt"/>
              </a:rPr>
              <a:t>Défendre</a:t>
            </a:r>
            <a:r>
              <a:rPr lang="en-US" dirty="0">
                <a:latin typeface="+mj-lt"/>
              </a:rPr>
              <a:t> le savoir </a:t>
            </a:r>
            <a:r>
              <a:rPr lang="en-US" dirty="0" err="1">
                <a:latin typeface="+mj-lt"/>
              </a:rPr>
              <a:t>scientifique</a:t>
            </a:r>
            <a:endParaRPr lang="en-US" dirty="0">
              <a:latin typeface="+mj-lt"/>
            </a:endParaRPr>
          </a:p>
          <a:p>
            <a:r>
              <a:rPr lang="en-US" dirty="0" err="1">
                <a:latin typeface="+mj-lt"/>
              </a:rPr>
              <a:t>Séparer</a:t>
            </a:r>
            <a:r>
              <a:rPr lang="en-US" dirty="0">
                <a:latin typeface="+mj-lt"/>
              </a:rPr>
              <a:t> les observations des options politiques</a:t>
            </a:r>
          </a:p>
          <a:p>
            <a:r>
              <a:rPr lang="en-US" dirty="0" err="1">
                <a:latin typeface="+mj-lt"/>
              </a:rPr>
              <a:t>Recréer</a:t>
            </a:r>
            <a:r>
              <a:rPr lang="en-US" dirty="0">
                <a:latin typeface="+mj-lt"/>
              </a:rPr>
              <a:t> des liens avec les </a:t>
            </a:r>
            <a:r>
              <a:rPr lang="en-US" dirty="0" err="1">
                <a:latin typeface="+mj-lt"/>
              </a:rPr>
              <a:t>personnes</a:t>
            </a:r>
            <a:r>
              <a:rPr lang="en-US" dirty="0">
                <a:latin typeface="+mj-lt"/>
              </a:rPr>
              <a:t> et </a:t>
            </a:r>
            <a:r>
              <a:rPr lang="en-US" dirty="0" err="1">
                <a:latin typeface="+mj-lt"/>
              </a:rPr>
              <a:t>communautés</a:t>
            </a:r>
            <a:r>
              <a:rPr lang="en-US" dirty="0">
                <a:latin typeface="+mj-lt"/>
              </a:rPr>
              <a:t> qui se </a:t>
            </a:r>
            <a:r>
              <a:rPr lang="en-US" dirty="0" err="1">
                <a:latin typeface="+mj-lt"/>
              </a:rPr>
              <a:t>sentent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isolées</a:t>
            </a:r>
            <a:r>
              <a:rPr lang="en-US" dirty="0">
                <a:latin typeface="+mj-lt"/>
              </a:rPr>
              <a:t> et </a:t>
            </a:r>
            <a:r>
              <a:rPr lang="en-US" dirty="0" err="1">
                <a:latin typeface="+mj-lt"/>
              </a:rPr>
              <a:t>exclues</a:t>
            </a:r>
            <a:endParaRPr lang="en-US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F1EE2F-3441-BD77-0F21-7A5085D8DB4C}"/>
              </a:ext>
            </a:extLst>
          </p:cNvPr>
          <p:cNvSpPr txBox="1"/>
          <p:nvPr/>
        </p:nvSpPr>
        <p:spPr>
          <a:xfrm>
            <a:off x="8307421" y="6176962"/>
            <a:ext cx="359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Brousselle (2024)</a:t>
            </a:r>
          </a:p>
        </p:txBody>
      </p:sp>
    </p:spTree>
    <p:extLst>
      <p:ext uri="{BB962C8B-B14F-4D97-AF65-F5344CB8AC3E}">
        <p14:creationId xmlns:p14="http://schemas.microsoft.com/office/powerpoint/2010/main" val="753485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D32B4-AAEC-6359-D77B-924E8A621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24B02-A07D-7463-3B36-C30719F11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49509"/>
            <a:ext cx="10515600" cy="430509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		</a:t>
            </a:r>
            <a:r>
              <a:rPr lang="en-US" sz="9600" dirty="0" err="1">
                <a:latin typeface="Modern Love Grunge" panose="04070805081005020601" pitchFamily="82" charset="0"/>
              </a:rPr>
              <a:t>Modèles</a:t>
            </a:r>
            <a:r>
              <a:rPr lang="en-US" sz="9600" dirty="0">
                <a:latin typeface="Modern Love Grunge" panose="04070805081005020601" pitchFamily="82" charset="0"/>
              </a:rPr>
              <a:t> </a:t>
            </a:r>
            <a:r>
              <a:rPr lang="en-US" sz="9600" dirty="0" err="1">
                <a:latin typeface="Modern Love Grunge" panose="04070805081005020601" pitchFamily="82" charset="0"/>
              </a:rPr>
              <a:t>logiques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887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DED01EB7-D51D-6F44-9988-FB5203F0D21B}"/>
              </a:ext>
            </a:extLst>
          </p:cNvPr>
          <p:cNvSpPr/>
          <p:nvPr/>
        </p:nvSpPr>
        <p:spPr>
          <a:xfrm>
            <a:off x="94972" y="2452759"/>
            <a:ext cx="1217631" cy="8374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Objectives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B3BDF4-C2DF-BB48-A89C-851D11DAB6C2}"/>
              </a:ext>
            </a:extLst>
          </p:cNvPr>
          <p:cNvSpPr/>
          <p:nvPr/>
        </p:nvSpPr>
        <p:spPr>
          <a:xfrm>
            <a:off x="1575679" y="2404405"/>
            <a:ext cx="995584" cy="934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Resources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635503-1252-6143-897B-F84B2BEFE937}"/>
              </a:ext>
            </a:extLst>
          </p:cNvPr>
          <p:cNvSpPr/>
          <p:nvPr/>
        </p:nvSpPr>
        <p:spPr>
          <a:xfrm>
            <a:off x="2901222" y="2404406"/>
            <a:ext cx="995584" cy="934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Activities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EA5078-85B6-9D46-B241-F8E3743D26D7}"/>
              </a:ext>
            </a:extLst>
          </p:cNvPr>
          <p:cNvSpPr/>
          <p:nvPr/>
        </p:nvSpPr>
        <p:spPr>
          <a:xfrm>
            <a:off x="4228068" y="2420547"/>
            <a:ext cx="1075996" cy="934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Beneficiaries/Reach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1260AA-6647-E84F-8F9F-358EC1A2008F}"/>
              </a:ext>
            </a:extLst>
          </p:cNvPr>
          <p:cNvSpPr/>
          <p:nvPr/>
        </p:nvSpPr>
        <p:spPr>
          <a:xfrm>
            <a:off x="5640590" y="2410825"/>
            <a:ext cx="1311374" cy="9276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Chain of Effects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827F00-6D1C-0E43-BE1F-8B34E54D8E8F}"/>
              </a:ext>
            </a:extLst>
          </p:cNvPr>
          <p:cNvSpPr/>
          <p:nvPr/>
        </p:nvSpPr>
        <p:spPr>
          <a:xfrm>
            <a:off x="7290030" y="5581613"/>
            <a:ext cx="1315416" cy="9157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Biodiversity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E46491-DD20-A441-ADB6-BDA0CF076180}"/>
              </a:ext>
            </a:extLst>
          </p:cNvPr>
          <p:cNvSpPr/>
          <p:nvPr/>
        </p:nvSpPr>
        <p:spPr>
          <a:xfrm>
            <a:off x="7290030" y="4538125"/>
            <a:ext cx="1320344" cy="9223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Land and Water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5ACE18-7814-0D46-8AE4-8967F63CF295}"/>
              </a:ext>
            </a:extLst>
          </p:cNvPr>
          <p:cNvSpPr/>
          <p:nvPr/>
        </p:nvSpPr>
        <p:spPr>
          <a:xfrm>
            <a:off x="7290030" y="3481667"/>
            <a:ext cx="1320344" cy="9332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Pollution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B1FBC70-9C34-3E4B-A991-B6D5597FEE85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>
            <a:off x="2571263" y="2871461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AC3A69D9-A952-B94F-AA89-BF75D3131AC6}"/>
              </a:ext>
            </a:extLst>
          </p:cNvPr>
          <p:cNvSpPr/>
          <p:nvPr/>
        </p:nvSpPr>
        <p:spPr>
          <a:xfrm>
            <a:off x="1779191" y="551274"/>
            <a:ext cx="4260691" cy="4623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Contextual Factors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33FAA3A-0EDE-7F49-A53E-73214749AE8E}"/>
              </a:ext>
            </a:extLst>
          </p:cNvPr>
          <p:cNvSpPr/>
          <p:nvPr/>
        </p:nvSpPr>
        <p:spPr>
          <a:xfrm>
            <a:off x="8941636" y="2411540"/>
            <a:ext cx="1323298" cy="93411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Equity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8471C9B8-A599-3048-BC97-2A2302D02EF4}"/>
              </a:ext>
            </a:extLst>
          </p:cNvPr>
          <p:cNvSpPr/>
          <p:nvPr/>
        </p:nvSpPr>
        <p:spPr>
          <a:xfrm>
            <a:off x="3249365" y="940410"/>
            <a:ext cx="1320345" cy="933238"/>
          </a:xfrm>
          <a:prstGeom prst="rect">
            <a:avLst/>
          </a:prstGeom>
          <a:solidFill>
            <a:srgbClr val="009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Governance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230B695-EFDB-E94D-9E1D-01633335B942}"/>
              </a:ext>
            </a:extLst>
          </p:cNvPr>
          <p:cNvSpPr/>
          <p:nvPr/>
        </p:nvSpPr>
        <p:spPr>
          <a:xfrm>
            <a:off x="1779192" y="951337"/>
            <a:ext cx="1311374" cy="922311"/>
          </a:xfrm>
          <a:prstGeom prst="rect">
            <a:avLst/>
          </a:prstGeom>
          <a:solidFill>
            <a:srgbClr val="009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Power Relations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A169B0F-ABF5-2346-A1F4-D1DBAAFE9984}"/>
              </a:ext>
            </a:extLst>
          </p:cNvPr>
          <p:cNvSpPr/>
          <p:nvPr/>
        </p:nvSpPr>
        <p:spPr>
          <a:xfrm>
            <a:off x="7276927" y="2420547"/>
            <a:ext cx="1333447" cy="922313"/>
          </a:xfrm>
          <a:prstGeom prst="rect">
            <a:avLst/>
          </a:prstGeom>
          <a:solidFill>
            <a:srgbClr val="FF000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Prosperity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39151122-463F-AC46-BC52-AD5393A0FBE3}"/>
              </a:ext>
            </a:extLst>
          </p:cNvPr>
          <p:cNvSpPr/>
          <p:nvPr/>
        </p:nvSpPr>
        <p:spPr>
          <a:xfrm>
            <a:off x="10595898" y="2420547"/>
            <a:ext cx="1333443" cy="92231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Health</a:t>
            </a:r>
          </a:p>
        </p:txBody>
      </p: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7973BAA3-B9F7-B446-8413-E8FB6687446A}"/>
              </a:ext>
            </a:extLst>
          </p:cNvPr>
          <p:cNvCxnSpPr>
            <a:cxnSpLocks/>
            <a:stCxn id="4" idx="6"/>
            <a:endCxn id="8" idx="1"/>
          </p:cNvCxnSpPr>
          <p:nvPr/>
        </p:nvCxnSpPr>
        <p:spPr>
          <a:xfrm>
            <a:off x="1312603" y="2871460"/>
            <a:ext cx="26307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71E571A2-4DB2-0948-B43D-F85CC89A2C2B}"/>
              </a:ext>
            </a:extLst>
          </p:cNvPr>
          <p:cNvCxnSpPr>
            <a:cxnSpLocks/>
          </p:cNvCxnSpPr>
          <p:nvPr/>
        </p:nvCxnSpPr>
        <p:spPr>
          <a:xfrm>
            <a:off x="3900860" y="2892549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A7145B8C-6B0B-6A48-997B-2F5B2663CBD4}"/>
              </a:ext>
            </a:extLst>
          </p:cNvPr>
          <p:cNvCxnSpPr>
            <a:cxnSpLocks/>
          </p:cNvCxnSpPr>
          <p:nvPr/>
        </p:nvCxnSpPr>
        <p:spPr>
          <a:xfrm>
            <a:off x="5318296" y="2896400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6D0A04FF-EB24-9646-8BE2-46783518FD84}"/>
              </a:ext>
            </a:extLst>
          </p:cNvPr>
          <p:cNvCxnSpPr>
            <a:cxnSpLocks/>
          </p:cNvCxnSpPr>
          <p:nvPr/>
        </p:nvCxnSpPr>
        <p:spPr>
          <a:xfrm>
            <a:off x="6945665" y="2898906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342FA7A8-3740-C548-9AFE-34D22276A038}"/>
              </a:ext>
            </a:extLst>
          </p:cNvPr>
          <p:cNvCxnSpPr>
            <a:cxnSpLocks/>
          </p:cNvCxnSpPr>
          <p:nvPr/>
        </p:nvCxnSpPr>
        <p:spPr>
          <a:xfrm>
            <a:off x="8597908" y="2887602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6F437914-2CD8-EC49-95D1-3322ACD89EA1}"/>
              </a:ext>
            </a:extLst>
          </p:cNvPr>
          <p:cNvCxnSpPr>
            <a:cxnSpLocks/>
            <a:stCxn id="76" idx="3"/>
          </p:cNvCxnSpPr>
          <p:nvPr/>
        </p:nvCxnSpPr>
        <p:spPr>
          <a:xfrm flipV="1">
            <a:off x="10264934" y="2871459"/>
            <a:ext cx="318303" cy="71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Arrow Connector 489">
            <a:extLst>
              <a:ext uri="{FF2B5EF4-FFF2-40B4-BE49-F238E27FC236}">
                <a16:creationId xmlns:a16="http://schemas.microsoft.com/office/drawing/2014/main" id="{EAA8ADD1-2B62-964C-89CC-5BDC7F04BBDD}"/>
              </a:ext>
            </a:extLst>
          </p:cNvPr>
          <p:cNvCxnSpPr>
            <a:cxnSpLocks/>
          </p:cNvCxnSpPr>
          <p:nvPr/>
        </p:nvCxnSpPr>
        <p:spPr>
          <a:xfrm flipH="1">
            <a:off x="2387988" y="1902418"/>
            <a:ext cx="1" cy="458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F8FCD220-B91A-F843-BC75-759461383757}"/>
              </a:ext>
            </a:extLst>
          </p:cNvPr>
          <p:cNvCxnSpPr/>
          <p:nvPr/>
        </p:nvCxnSpPr>
        <p:spPr>
          <a:xfrm flipH="1">
            <a:off x="1948332" y="1873648"/>
            <a:ext cx="436789" cy="484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F16F1D5D-4F37-9846-B565-5B71B61C3699}"/>
              </a:ext>
            </a:extLst>
          </p:cNvPr>
          <p:cNvCxnSpPr>
            <a:cxnSpLocks/>
          </p:cNvCxnSpPr>
          <p:nvPr/>
        </p:nvCxnSpPr>
        <p:spPr>
          <a:xfrm>
            <a:off x="2396065" y="1893205"/>
            <a:ext cx="387606" cy="447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C58EF868-9269-874F-81FF-3E51EC7BF254}"/>
              </a:ext>
            </a:extLst>
          </p:cNvPr>
          <p:cNvCxnSpPr>
            <a:cxnSpLocks/>
          </p:cNvCxnSpPr>
          <p:nvPr/>
        </p:nvCxnSpPr>
        <p:spPr>
          <a:xfrm flipH="1">
            <a:off x="3908585" y="1882861"/>
            <a:ext cx="1" cy="458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8FC757B7-0F70-F641-9936-6AD35D537B26}"/>
              </a:ext>
            </a:extLst>
          </p:cNvPr>
          <p:cNvCxnSpPr/>
          <p:nvPr/>
        </p:nvCxnSpPr>
        <p:spPr>
          <a:xfrm flipH="1">
            <a:off x="3468929" y="1854091"/>
            <a:ext cx="436789" cy="484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39C9A833-E2A5-8B48-8761-2FFFA856D844}"/>
              </a:ext>
            </a:extLst>
          </p:cNvPr>
          <p:cNvCxnSpPr>
            <a:cxnSpLocks/>
          </p:cNvCxnSpPr>
          <p:nvPr/>
        </p:nvCxnSpPr>
        <p:spPr>
          <a:xfrm>
            <a:off x="3916662" y="1873648"/>
            <a:ext cx="387606" cy="447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73F478B-2DFA-2D47-9496-E2724E108583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6393484" y="3955070"/>
            <a:ext cx="896546" cy="1044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AEB6C65-FF3C-0548-9CC4-A65D7AF96754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5483275" y="3955070"/>
            <a:ext cx="1806755" cy="2084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87675B6-3301-4E4C-B27A-9C3152D58367}"/>
              </a:ext>
            </a:extLst>
          </p:cNvPr>
          <p:cNvCxnSpPr>
            <a:cxnSpLocks/>
          </p:cNvCxnSpPr>
          <p:nvPr/>
        </p:nvCxnSpPr>
        <p:spPr>
          <a:xfrm flipV="1">
            <a:off x="2073471" y="3952868"/>
            <a:ext cx="5201650" cy="20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C8065C-069E-4F43-AE2D-E0DC9271A076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2073471" y="3338516"/>
            <a:ext cx="0" cy="634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BA52266-3469-7D4F-BAF7-47BA4355B884}"/>
              </a:ext>
            </a:extLst>
          </p:cNvPr>
          <p:cNvCxnSpPr>
            <a:cxnSpLocks/>
          </p:cNvCxnSpPr>
          <p:nvPr/>
        </p:nvCxnSpPr>
        <p:spPr>
          <a:xfrm>
            <a:off x="3421500" y="3345651"/>
            <a:ext cx="0" cy="627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14C1B86-6F77-C349-AD72-EA90DDFFC0CE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766066" y="3354658"/>
            <a:ext cx="0" cy="608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24E10AF8-92A9-3A4B-A53B-5E2808E19507}"/>
              </a:ext>
            </a:extLst>
          </p:cNvPr>
          <p:cNvSpPr/>
          <p:nvPr/>
        </p:nvSpPr>
        <p:spPr>
          <a:xfrm>
            <a:off x="4728509" y="948646"/>
            <a:ext cx="1311374" cy="927692"/>
          </a:xfrm>
          <a:prstGeom prst="rect">
            <a:avLst/>
          </a:prstGeom>
          <a:solidFill>
            <a:srgbClr val="8F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Other Contextual Factors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BCBE4E5-CEC7-854A-BB81-40B8A3C7641D}"/>
              </a:ext>
            </a:extLst>
          </p:cNvPr>
          <p:cNvCxnSpPr>
            <a:cxnSpLocks/>
          </p:cNvCxnSpPr>
          <p:nvPr/>
        </p:nvCxnSpPr>
        <p:spPr>
          <a:xfrm flipH="1">
            <a:off x="5373402" y="1906086"/>
            <a:ext cx="1" cy="458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2CF5702-927B-D04D-B620-C5D794EBE791}"/>
              </a:ext>
            </a:extLst>
          </p:cNvPr>
          <p:cNvCxnSpPr/>
          <p:nvPr/>
        </p:nvCxnSpPr>
        <p:spPr>
          <a:xfrm flipH="1">
            <a:off x="4933746" y="1877316"/>
            <a:ext cx="436789" cy="484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CC5688C-7616-C141-A19E-2FFCA78B88DD}"/>
              </a:ext>
            </a:extLst>
          </p:cNvPr>
          <p:cNvCxnSpPr>
            <a:cxnSpLocks/>
          </p:cNvCxnSpPr>
          <p:nvPr/>
        </p:nvCxnSpPr>
        <p:spPr>
          <a:xfrm>
            <a:off x="5381479" y="1896873"/>
            <a:ext cx="387606" cy="447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E1B093E-F3ED-2CD8-C9E9-474330F051F2}"/>
              </a:ext>
            </a:extLst>
          </p:cNvPr>
          <p:cNvSpPr txBox="1"/>
          <p:nvPr/>
        </p:nvSpPr>
        <p:spPr>
          <a:xfrm>
            <a:off x="2255470" y="6467045"/>
            <a:ext cx="458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Brousselle et al. (2022)</a:t>
            </a:r>
          </a:p>
        </p:txBody>
      </p:sp>
    </p:spTree>
    <p:extLst>
      <p:ext uri="{BB962C8B-B14F-4D97-AF65-F5344CB8AC3E}">
        <p14:creationId xmlns:p14="http://schemas.microsoft.com/office/powerpoint/2010/main" val="3135902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DED01EB7-D51D-6F44-9988-FB5203F0D21B}"/>
              </a:ext>
            </a:extLst>
          </p:cNvPr>
          <p:cNvSpPr/>
          <p:nvPr/>
        </p:nvSpPr>
        <p:spPr>
          <a:xfrm>
            <a:off x="112461" y="2408909"/>
            <a:ext cx="1243802" cy="925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Objectives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B3BDF4-C2DF-BB48-A89C-851D11DAB6C2}"/>
              </a:ext>
            </a:extLst>
          </p:cNvPr>
          <p:cNvSpPr/>
          <p:nvPr/>
        </p:nvSpPr>
        <p:spPr>
          <a:xfrm>
            <a:off x="1575679" y="2404405"/>
            <a:ext cx="995584" cy="934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Resources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635503-1252-6143-897B-F84B2BEFE937}"/>
              </a:ext>
            </a:extLst>
          </p:cNvPr>
          <p:cNvSpPr/>
          <p:nvPr/>
        </p:nvSpPr>
        <p:spPr>
          <a:xfrm>
            <a:off x="2901222" y="2404406"/>
            <a:ext cx="995584" cy="934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Activities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EA5078-85B6-9D46-B241-F8E3743D26D7}"/>
              </a:ext>
            </a:extLst>
          </p:cNvPr>
          <p:cNvSpPr/>
          <p:nvPr/>
        </p:nvSpPr>
        <p:spPr>
          <a:xfrm>
            <a:off x="4228068" y="2420547"/>
            <a:ext cx="1075996" cy="934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Beneficiaries/Reach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1260AA-6647-E84F-8F9F-358EC1A2008F}"/>
              </a:ext>
            </a:extLst>
          </p:cNvPr>
          <p:cNvSpPr/>
          <p:nvPr/>
        </p:nvSpPr>
        <p:spPr>
          <a:xfrm>
            <a:off x="5640590" y="2410825"/>
            <a:ext cx="1311374" cy="9276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Chain of Effects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827F00-6D1C-0E43-BE1F-8B34E54D8E8F}"/>
              </a:ext>
            </a:extLst>
          </p:cNvPr>
          <p:cNvSpPr/>
          <p:nvPr/>
        </p:nvSpPr>
        <p:spPr>
          <a:xfrm>
            <a:off x="7280049" y="5605854"/>
            <a:ext cx="1315416" cy="9157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Biodiversity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E46491-DD20-A441-ADB6-BDA0CF076180}"/>
              </a:ext>
            </a:extLst>
          </p:cNvPr>
          <p:cNvSpPr/>
          <p:nvPr/>
        </p:nvSpPr>
        <p:spPr>
          <a:xfrm>
            <a:off x="7275121" y="4539774"/>
            <a:ext cx="1320344" cy="9223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Land and Water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5ACE18-7814-0D46-8AE4-8967F63CF295}"/>
              </a:ext>
            </a:extLst>
          </p:cNvPr>
          <p:cNvSpPr/>
          <p:nvPr/>
        </p:nvSpPr>
        <p:spPr>
          <a:xfrm>
            <a:off x="7290030" y="3481667"/>
            <a:ext cx="1320344" cy="9332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Pollution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B1FBC70-9C34-3E4B-A991-B6D5597FEE85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>
            <a:off x="2571263" y="2871461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AC3A69D9-A952-B94F-AA89-BF75D3131AC6}"/>
              </a:ext>
            </a:extLst>
          </p:cNvPr>
          <p:cNvSpPr/>
          <p:nvPr/>
        </p:nvSpPr>
        <p:spPr>
          <a:xfrm>
            <a:off x="1779191" y="551274"/>
            <a:ext cx="4260691" cy="4623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Contextual Factors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8471C9B8-A599-3048-BC97-2A2302D02EF4}"/>
              </a:ext>
            </a:extLst>
          </p:cNvPr>
          <p:cNvSpPr/>
          <p:nvPr/>
        </p:nvSpPr>
        <p:spPr>
          <a:xfrm>
            <a:off x="3249365" y="940410"/>
            <a:ext cx="1320345" cy="933238"/>
          </a:xfrm>
          <a:prstGeom prst="rect">
            <a:avLst/>
          </a:prstGeom>
          <a:solidFill>
            <a:srgbClr val="009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Governance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230B695-EFDB-E94D-9E1D-01633335B942}"/>
              </a:ext>
            </a:extLst>
          </p:cNvPr>
          <p:cNvSpPr/>
          <p:nvPr/>
        </p:nvSpPr>
        <p:spPr>
          <a:xfrm>
            <a:off x="1779192" y="951337"/>
            <a:ext cx="1311374" cy="922311"/>
          </a:xfrm>
          <a:prstGeom prst="rect">
            <a:avLst/>
          </a:prstGeom>
          <a:solidFill>
            <a:srgbClr val="009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Power relations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A169B0F-ABF5-2346-A1F4-D1DBAAFE9984}"/>
              </a:ext>
            </a:extLst>
          </p:cNvPr>
          <p:cNvSpPr/>
          <p:nvPr/>
        </p:nvSpPr>
        <p:spPr>
          <a:xfrm>
            <a:off x="7276927" y="2420547"/>
            <a:ext cx="1333447" cy="922313"/>
          </a:xfrm>
          <a:prstGeom prst="rect">
            <a:avLst/>
          </a:prstGeom>
          <a:solidFill>
            <a:srgbClr val="FF000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Prosperity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39151122-463F-AC46-BC52-AD5393A0FBE3}"/>
              </a:ext>
            </a:extLst>
          </p:cNvPr>
          <p:cNvSpPr/>
          <p:nvPr/>
        </p:nvSpPr>
        <p:spPr>
          <a:xfrm>
            <a:off x="10595898" y="2420547"/>
            <a:ext cx="1333443" cy="92231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Health</a:t>
            </a:r>
          </a:p>
        </p:txBody>
      </p: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7973BAA3-B9F7-B446-8413-E8FB6687446A}"/>
              </a:ext>
            </a:extLst>
          </p:cNvPr>
          <p:cNvCxnSpPr>
            <a:cxnSpLocks/>
            <a:stCxn id="4" idx="6"/>
            <a:endCxn id="8" idx="1"/>
          </p:cNvCxnSpPr>
          <p:nvPr/>
        </p:nvCxnSpPr>
        <p:spPr>
          <a:xfrm>
            <a:off x="1356263" y="2871461"/>
            <a:ext cx="219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71E571A2-4DB2-0948-B43D-F85CC89A2C2B}"/>
              </a:ext>
            </a:extLst>
          </p:cNvPr>
          <p:cNvCxnSpPr>
            <a:cxnSpLocks/>
          </p:cNvCxnSpPr>
          <p:nvPr/>
        </p:nvCxnSpPr>
        <p:spPr>
          <a:xfrm>
            <a:off x="3900860" y="2892549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A7145B8C-6B0B-6A48-997B-2F5B2663CBD4}"/>
              </a:ext>
            </a:extLst>
          </p:cNvPr>
          <p:cNvCxnSpPr>
            <a:cxnSpLocks/>
          </p:cNvCxnSpPr>
          <p:nvPr/>
        </p:nvCxnSpPr>
        <p:spPr>
          <a:xfrm>
            <a:off x="5318296" y="2896400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6D0A04FF-EB24-9646-8BE2-46783518FD84}"/>
              </a:ext>
            </a:extLst>
          </p:cNvPr>
          <p:cNvCxnSpPr>
            <a:cxnSpLocks/>
          </p:cNvCxnSpPr>
          <p:nvPr/>
        </p:nvCxnSpPr>
        <p:spPr>
          <a:xfrm>
            <a:off x="6945665" y="2898906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342FA7A8-3740-C548-9AFE-34D22276A038}"/>
              </a:ext>
            </a:extLst>
          </p:cNvPr>
          <p:cNvCxnSpPr>
            <a:cxnSpLocks/>
          </p:cNvCxnSpPr>
          <p:nvPr/>
        </p:nvCxnSpPr>
        <p:spPr>
          <a:xfrm>
            <a:off x="8597908" y="2887602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6F437914-2CD8-EC49-95D1-3322ACD89EA1}"/>
              </a:ext>
            </a:extLst>
          </p:cNvPr>
          <p:cNvCxnSpPr>
            <a:cxnSpLocks/>
          </p:cNvCxnSpPr>
          <p:nvPr/>
        </p:nvCxnSpPr>
        <p:spPr>
          <a:xfrm>
            <a:off x="10246194" y="2897660"/>
            <a:ext cx="3299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Arrow Connector 489">
            <a:extLst>
              <a:ext uri="{FF2B5EF4-FFF2-40B4-BE49-F238E27FC236}">
                <a16:creationId xmlns:a16="http://schemas.microsoft.com/office/drawing/2014/main" id="{EAA8ADD1-2B62-964C-89CC-5BDC7F04BBDD}"/>
              </a:ext>
            </a:extLst>
          </p:cNvPr>
          <p:cNvCxnSpPr>
            <a:cxnSpLocks/>
          </p:cNvCxnSpPr>
          <p:nvPr/>
        </p:nvCxnSpPr>
        <p:spPr>
          <a:xfrm flipH="1">
            <a:off x="2387988" y="1902418"/>
            <a:ext cx="1" cy="458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F8FCD220-B91A-F843-BC75-759461383757}"/>
              </a:ext>
            </a:extLst>
          </p:cNvPr>
          <p:cNvCxnSpPr/>
          <p:nvPr/>
        </p:nvCxnSpPr>
        <p:spPr>
          <a:xfrm flipH="1">
            <a:off x="1948332" y="1873648"/>
            <a:ext cx="436789" cy="484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F16F1D5D-4F37-9846-B565-5B71B61C3699}"/>
              </a:ext>
            </a:extLst>
          </p:cNvPr>
          <p:cNvCxnSpPr>
            <a:cxnSpLocks/>
          </p:cNvCxnSpPr>
          <p:nvPr/>
        </p:nvCxnSpPr>
        <p:spPr>
          <a:xfrm>
            <a:off x="2396065" y="1893205"/>
            <a:ext cx="387606" cy="447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C58EF868-9269-874F-81FF-3E51EC7BF254}"/>
              </a:ext>
            </a:extLst>
          </p:cNvPr>
          <p:cNvCxnSpPr>
            <a:cxnSpLocks/>
          </p:cNvCxnSpPr>
          <p:nvPr/>
        </p:nvCxnSpPr>
        <p:spPr>
          <a:xfrm flipH="1">
            <a:off x="3908585" y="1882861"/>
            <a:ext cx="1" cy="458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8FC757B7-0F70-F641-9936-6AD35D537B26}"/>
              </a:ext>
            </a:extLst>
          </p:cNvPr>
          <p:cNvCxnSpPr/>
          <p:nvPr/>
        </p:nvCxnSpPr>
        <p:spPr>
          <a:xfrm flipH="1">
            <a:off x="3468929" y="1854091"/>
            <a:ext cx="436789" cy="484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39C9A833-E2A5-8B48-8761-2FFFA856D844}"/>
              </a:ext>
            </a:extLst>
          </p:cNvPr>
          <p:cNvCxnSpPr>
            <a:cxnSpLocks/>
          </p:cNvCxnSpPr>
          <p:nvPr/>
        </p:nvCxnSpPr>
        <p:spPr>
          <a:xfrm>
            <a:off x="3916662" y="1873648"/>
            <a:ext cx="387606" cy="447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73F478B-2DFA-2D47-9496-E2724E108583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6378575" y="3956719"/>
            <a:ext cx="896546" cy="1044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AEB6C65-FF3C-0548-9CC4-A65D7AF96754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5468366" y="3957167"/>
            <a:ext cx="1811683" cy="2106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87675B6-3301-4E4C-B27A-9C3152D58367}"/>
              </a:ext>
            </a:extLst>
          </p:cNvPr>
          <p:cNvCxnSpPr>
            <a:cxnSpLocks/>
          </p:cNvCxnSpPr>
          <p:nvPr/>
        </p:nvCxnSpPr>
        <p:spPr>
          <a:xfrm flipV="1">
            <a:off x="2073471" y="3952868"/>
            <a:ext cx="5201650" cy="20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C8065C-069E-4F43-AE2D-E0DC9271A076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2073471" y="3338516"/>
            <a:ext cx="0" cy="634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BA52266-3469-7D4F-BAF7-47BA4355B884}"/>
              </a:ext>
            </a:extLst>
          </p:cNvPr>
          <p:cNvCxnSpPr>
            <a:cxnSpLocks/>
          </p:cNvCxnSpPr>
          <p:nvPr/>
        </p:nvCxnSpPr>
        <p:spPr>
          <a:xfrm>
            <a:off x="3421500" y="3345651"/>
            <a:ext cx="0" cy="627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14C1B86-6F77-C349-AD72-EA90DDFFC0CE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766066" y="3354658"/>
            <a:ext cx="0" cy="608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5C4036CB-C409-FA4B-BABD-6F34F4F74B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232" y="1412473"/>
            <a:ext cx="688108" cy="69885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457D936-61EA-1741-ACAF-A8A949ED19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403" y="612732"/>
            <a:ext cx="702384" cy="70238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44CE1F3-559C-9D45-9F84-4DE4FE93C5C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2479" y="1587707"/>
            <a:ext cx="705753" cy="71678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9331386-AD0B-A54A-ABB1-1D4778DC5E9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636" y="830843"/>
            <a:ext cx="699616" cy="69252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1771092-5F1A-E842-86B4-556BC4B733F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4205" y="1607142"/>
            <a:ext cx="694526" cy="69462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6A33621-C541-8645-A3ED-9A2172D94D4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121" y="1607141"/>
            <a:ext cx="703812" cy="68993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04B634A-CFBB-D14C-8BC0-E2FA4164E1B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121" y="830843"/>
            <a:ext cx="696075" cy="69252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62221EE-EEF2-774D-AA2B-A5FBD12FF33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517" y="1607141"/>
            <a:ext cx="694494" cy="69462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DCC8463-E70D-1848-90CD-0B3E626EEA9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3832" y="830843"/>
            <a:ext cx="714439" cy="7071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8C6D182-1699-B841-AEC4-234FEF20357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726" y="1607141"/>
            <a:ext cx="694926" cy="70212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7064FAE-2D42-B249-BCBD-869FC020B0E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603" y="830843"/>
            <a:ext cx="699904" cy="696334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6EA10DF-F3D0-F74A-B456-AED9CEDDAF0E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393" y="4757045"/>
            <a:ext cx="687148" cy="70504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FA13283-E06D-1E49-8D43-2F1156A8B41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393" y="3705544"/>
            <a:ext cx="705723" cy="70936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6D5023F-B6EF-9D41-B9C9-C19FDA7912D4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393" y="5832950"/>
            <a:ext cx="679545" cy="69005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71C6B62-7731-4C44-AC6E-9B05D1962CBB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0408" y="5834322"/>
            <a:ext cx="680331" cy="68730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C96ADD79-51C6-EE45-BE00-35D8CF995724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765" y="1607141"/>
            <a:ext cx="694622" cy="694622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CA0B85AE-9BE8-2B41-8A03-626A90CBFC98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0408" y="3705544"/>
            <a:ext cx="698418" cy="70936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45587E08-FFD9-7740-A9B6-406F863DFDC8}"/>
              </a:ext>
            </a:extLst>
          </p:cNvPr>
          <p:cNvSpPr/>
          <p:nvPr/>
        </p:nvSpPr>
        <p:spPr>
          <a:xfrm>
            <a:off x="4728509" y="948646"/>
            <a:ext cx="1311374" cy="927692"/>
          </a:xfrm>
          <a:prstGeom prst="rect">
            <a:avLst/>
          </a:prstGeom>
          <a:solidFill>
            <a:srgbClr val="8F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Other Contextual Factors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5D8F09F-A456-D849-AD71-A40B64E6F08E}"/>
              </a:ext>
            </a:extLst>
          </p:cNvPr>
          <p:cNvCxnSpPr>
            <a:cxnSpLocks/>
          </p:cNvCxnSpPr>
          <p:nvPr/>
        </p:nvCxnSpPr>
        <p:spPr>
          <a:xfrm flipH="1">
            <a:off x="5373402" y="1906086"/>
            <a:ext cx="1" cy="458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A08FE38-05D5-964D-8011-980C9A9BA72E}"/>
              </a:ext>
            </a:extLst>
          </p:cNvPr>
          <p:cNvCxnSpPr/>
          <p:nvPr/>
        </p:nvCxnSpPr>
        <p:spPr>
          <a:xfrm flipH="1">
            <a:off x="4933746" y="1877316"/>
            <a:ext cx="436789" cy="484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92B8A22-38FB-5543-ADE8-DBA0384C66DC}"/>
              </a:ext>
            </a:extLst>
          </p:cNvPr>
          <p:cNvCxnSpPr>
            <a:cxnSpLocks/>
          </p:cNvCxnSpPr>
          <p:nvPr/>
        </p:nvCxnSpPr>
        <p:spPr>
          <a:xfrm>
            <a:off x="5381479" y="1896873"/>
            <a:ext cx="387606" cy="447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933FAA3A-0EDE-7F49-A53E-73214749AE8E}"/>
              </a:ext>
            </a:extLst>
          </p:cNvPr>
          <p:cNvSpPr/>
          <p:nvPr/>
        </p:nvSpPr>
        <p:spPr>
          <a:xfrm>
            <a:off x="8941636" y="2411540"/>
            <a:ext cx="1323298" cy="93411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Effects on Equity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B1AB43-5F63-203A-A78C-D2141ACBACA0}"/>
              </a:ext>
            </a:extLst>
          </p:cNvPr>
          <p:cNvSpPr txBox="1"/>
          <p:nvPr/>
        </p:nvSpPr>
        <p:spPr>
          <a:xfrm>
            <a:off x="1991261" y="6336964"/>
            <a:ext cx="458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Brousselle et al. (2022)</a:t>
            </a:r>
          </a:p>
        </p:txBody>
      </p:sp>
    </p:spTree>
    <p:extLst>
      <p:ext uri="{BB962C8B-B14F-4D97-AF65-F5344CB8AC3E}">
        <p14:creationId xmlns:p14="http://schemas.microsoft.com/office/powerpoint/2010/main" val="938630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09C6CE-AE1E-A425-3CD8-99A406F41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238865"/>
            <a:ext cx="10515600" cy="4938097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L'intégration</a:t>
            </a:r>
            <a:r>
              <a:rPr lang="en-US" dirty="0"/>
              <a:t> des dimensions de la santé </a:t>
            </a:r>
            <a:r>
              <a:rPr lang="en-US" dirty="0" err="1"/>
              <a:t>planétaire</a:t>
            </a:r>
            <a:r>
              <a:rPr lang="en-US" dirty="0"/>
              <a:t> </a:t>
            </a:r>
            <a:r>
              <a:rPr lang="en-US" dirty="0" err="1"/>
              <a:t>devient</a:t>
            </a:r>
            <a:r>
              <a:rPr lang="en-US" dirty="0"/>
              <a:t> naturelle </a:t>
            </a:r>
            <a:r>
              <a:rPr lang="en-US" dirty="0" err="1"/>
              <a:t>lorsque</a:t>
            </a:r>
            <a:r>
              <a:rPr lang="en-US" dirty="0"/>
              <a:t> le </a:t>
            </a:r>
            <a:r>
              <a:rPr lang="en-US" dirty="0" err="1"/>
              <a:t>modèle</a:t>
            </a:r>
            <a:r>
              <a:rPr lang="en-US" dirty="0"/>
              <a:t> </a:t>
            </a:r>
            <a:r>
              <a:rPr lang="en-US" dirty="0" err="1"/>
              <a:t>logique</a:t>
            </a:r>
            <a:r>
              <a:rPr lang="en-US" dirty="0"/>
              <a:t> est un </a:t>
            </a:r>
            <a:r>
              <a:rPr lang="en-US" dirty="0" err="1"/>
              <a:t>outil</a:t>
            </a:r>
            <a:r>
              <a:rPr lang="en-US" dirty="0"/>
              <a:t> </a:t>
            </a:r>
            <a:r>
              <a:rPr lang="en-US" dirty="0" err="1"/>
              <a:t>analytique</a:t>
            </a:r>
            <a:r>
              <a:rPr lang="en-US" dirty="0"/>
              <a:t> central :</a:t>
            </a:r>
          </a:p>
          <a:p>
            <a:endParaRPr lang="en-US" dirty="0"/>
          </a:p>
          <a:p>
            <a:pPr lvl="1"/>
            <a:r>
              <a:rPr lang="en-US" dirty="0" err="1"/>
              <a:t>Analyse</a:t>
            </a:r>
            <a:r>
              <a:rPr lang="en-US" dirty="0"/>
              <a:t> des contributions</a:t>
            </a:r>
          </a:p>
          <a:p>
            <a:pPr lvl="1"/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US" dirty="0" err="1"/>
              <a:t>coûts</a:t>
            </a:r>
            <a:r>
              <a:rPr lang="en-US" dirty="0"/>
              <a:t>-consequences</a:t>
            </a:r>
          </a:p>
          <a:p>
            <a:pPr lvl="1"/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US" dirty="0" err="1"/>
              <a:t>logique</a:t>
            </a:r>
            <a:endParaRPr lang="en-US" dirty="0"/>
          </a:p>
          <a:p>
            <a:pPr lvl="1"/>
            <a:r>
              <a:rPr lang="en-US" dirty="0" err="1"/>
              <a:t>Analyse</a:t>
            </a:r>
            <a:r>
              <a:rPr lang="en-US" dirty="0"/>
              <a:t> de </a:t>
            </a:r>
            <a:r>
              <a:rPr lang="en-US" dirty="0" err="1"/>
              <a:t>l’implantation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Monitorage</a:t>
            </a:r>
            <a:endParaRPr lang="en-US" dirty="0"/>
          </a:p>
          <a:p>
            <a:pPr lvl="1"/>
            <a:r>
              <a:rPr lang="en-US" dirty="0" err="1"/>
              <a:t>Évaluation</a:t>
            </a:r>
            <a:r>
              <a:rPr lang="en-US" dirty="0"/>
              <a:t> des </a:t>
            </a:r>
            <a:r>
              <a:rPr lang="en-US" dirty="0" err="1"/>
              <a:t>besoins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Pour </a:t>
            </a:r>
            <a:r>
              <a:rPr lang="en-US" dirty="0" err="1"/>
              <a:t>d'autres</a:t>
            </a:r>
            <a:r>
              <a:rPr lang="en-US" dirty="0"/>
              <a:t> types </a:t>
            </a:r>
            <a:r>
              <a:rPr lang="en-US" dirty="0" err="1"/>
              <a:t>d'évaluation</a:t>
            </a:r>
            <a:r>
              <a:rPr lang="en-US" dirty="0"/>
              <a:t>, </a:t>
            </a:r>
            <a:r>
              <a:rPr lang="en-US" dirty="0" err="1"/>
              <a:t>comme</a:t>
            </a:r>
            <a:r>
              <a:rPr lang="en-US" dirty="0"/>
              <a:t> dans la recherche </a:t>
            </a:r>
            <a:r>
              <a:rPr lang="en-US" dirty="0" err="1"/>
              <a:t>expérimentale</a:t>
            </a:r>
            <a:r>
              <a:rPr lang="en-US" dirty="0"/>
              <a:t> et les </a:t>
            </a:r>
            <a:r>
              <a:rPr lang="en-US" dirty="0" err="1"/>
              <a:t>autres</a:t>
            </a:r>
            <a:r>
              <a:rPr lang="en-US" dirty="0"/>
              <a:t> types </a:t>
            </a:r>
            <a:r>
              <a:rPr lang="en-US" dirty="0" err="1"/>
              <a:t>d’évaluations</a:t>
            </a:r>
            <a:r>
              <a:rPr lang="en-US" dirty="0"/>
              <a:t> </a:t>
            </a:r>
            <a:r>
              <a:rPr lang="en-US" dirty="0" err="1"/>
              <a:t>économiques</a:t>
            </a:r>
            <a:r>
              <a:rPr lang="en-US" dirty="0"/>
              <a:t>, il est </a:t>
            </a:r>
            <a:r>
              <a:rPr lang="en-US" dirty="0" err="1"/>
              <a:t>parfois</a:t>
            </a:r>
            <a:r>
              <a:rPr lang="en-US" dirty="0"/>
              <a:t> </a:t>
            </a:r>
            <a:r>
              <a:rPr lang="en-US" dirty="0" err="1"/>
              <a:t>nécessaire</a:t>
            </a:r>
            <a:r>
              <a:rPr lang="en-US" dirty="0"/>
              <a:t> </a:t>
            </a:r>
            <a:r>
              <a:rPr lang="en-US" dirty="0" err="1"/>
              <a:t>d'adopter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approche</a:t>
            </a:r>
            <a:r>
              <a:rPr lang="en-US" dirty="0"/>
              <a:t> mixte,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complétant</a:t>
            </a:r>
            <a:r>
              <a:rPr lang="en-US" dirty="0"/>
              <a:t> les </a:t>
            </a:r>
            <a:r>
              <a:rPr lang="en-US" dirty="0" err="1"/>
              <a:t>approches</a:t>
            </a:r>
            <a:r>
              <a:rPr lang="en-US" dirty="0"/>
              <a:t> </a:t>
            </a:r>
            <a:r>
              <a:rPr lang="en-US" dirty="0" err="1"/>
              <a:t>existantes</a:t>
            </a:r>
            <a:r>
              <a:rPr lang="en-US" dirty="0"/>
              <a:t> par des étapes </a:t>
            </a:r>
            <a:r>
              <a:rPr lang="en-US" dirty="0" err="1"/>
              <a:t>ou</a:t>
            </a:r>
            <a:r>
              <a:rPr lang="en-US" dirty="0"/>
              <a:t> des </a:t>
            </a:r>
            <a:r>
              <a:rPr lang="en-US" dirty="0" err="1"/>
              <a:t>outils</a:t>
            </a:r>
            <a:r>
              <a:rPr lang="en-US" dirty="0"/>
              <a:t> </a:t>
            </a:r>
            <a:r>
              <a:rPr lang="en-US" dirty="0" err="1"/>
              <a:t>supplémentaires</a:t>
            </a:r>
            <a:r>
              <a:rPr lang="en-US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958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FF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46D4A9-38F4-A338-C237-1300B7F06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733C61-9293-10EF-A955-3E48E3C6A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 Les implications pour la pratique </a:t>
            </a:r>
            <a:r>
              <a:rPr lang="en-US" dirty="0" err="1"/>
              <a:t>évaluative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F6599-759F-9412-1B4C-24EC82604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5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A6882-C600-7B56-41A8-ECED38770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Earth Day Evaluation Declaration (2024)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BD739-D964-0501-CB82-0975DD68A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700"/>
            <a:ext cx="10515600" cy="46402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400" b="1" dirty="0"/>
              <a:t>« </a:t>
            </a:r>
            <a:r>
              <a:rPr lang="en-US" sz="3400" b="1" dirty="0" err="1"/>
              <a:t>Promouvoir</a:t>
            </a:r>
            <a:r>
              <a:rPr lang="en-US" sz="3400" b="1" dirty="0"/>
              <a:t> la </a:t>
            </a:r>
            <a:r>
              <a:rPr lang="en-US" sz="3400" b="1" dirty="0" err="1"/>
              <a:t>durabilité</a:t>
            </a:r>
            <a:r>
              <a:rPr lang="en-US" sz="3400" b="1" dirty="0"/>
              <a:t> </a:t>
            </a:r>
            <a:r>
              <a:rPr lang="en-US" sz="3400" b="1" dirty="0" err="1"/>
              <a:t>environnementale</a:t>
            </a:r>
            <a:r>
              <a:rPr lang="en-US" sz="3400" b="1" dirty="0"/>
              <a:t>, </a:t>
            </a:r>
            <a:r>
              <a:rPr lang="en-US" sz="3400" b="1" dirty="0" err="1"/>
              <a:t>sociale</a:t>
            </a:r>
            <a:r>
              <a:rPr lang="en-US" sz="3400" b="1" dirty="0"/>
              <a:t> et économique et les </a:t>
            </a:r>
            <a:r>
              <a:rPr lang="en-US" sz="3400" b="1" dirty="0" err="1"/>
              <a:t>critères</a:t>
            </a:r>
            <a:r>
              <a:rPr lang="en-US" sz="3400" b="1" dirty="0"/>
              <a:t> de </a:t>
            </a:r>
            <a:r>
              <a:rPr lang="en-US" sz="3400" b="1" dirty="0" err="1"/>
              <a:t>régénération</a:t>
            </a:r>
            <a:r>
              <a:rPr lang="en-US" sz="3400" b="1" dirty="0"/>
              <a:t> dans les </a:t>
            </a:r>
            <a:r>
              <a:rPr lang="en-US" sz="3400" b="1" dirty="0" err="1"/>
              <a:t>évaluations</a:t>
            </a:r>
            <a:r>
              <a:rPr lang="en-US" sz="3400" b="1" dirty="0"/>
              <a:t> »</a:t>
            </a:r>
          </a:p>
          <a:p>
            <a:pPr marL="0" indent="0">
              <a:buNone/>
            </a:pPr>
            <a:endParaRPr lang="en-US" sz="2900" dirty="0"/>
          </a:p>
          <a:p>
            <a:r>
              <a:rPr lang="en-US" sz="2900" b="1" dirty="0"/>
              <a:t>La </a:t>
            </a:r>
            <a:r>
              <a:rPr lang="en-US" sz="2900" b="1" dirty="0" err="1"/>
              <a:t>durabilité</a:t>
            </a:r>
            <a:r>
              <a:rPr lang="en-US" sz="2900" b="1" dirty="0"/>
              <a:t> </a:t>
            </a:r>
            <a:r>
              <a:rPr lang="en-US" sz="2900" b="1" dirty="0" err="1"/>
              <a:t>environnementale</a:t>
            </a:r>
            <a:r>
              <a:rPr lang="en-US" sz="2900" b="1" dirty="0"/>
              <a:t> et la </a:t>
            </a:r>
            <a:r>
              <a:rPr lang="en-US" sz="2900" b="1" dirty="0" err="1"/>
              <a:t>régénération</a:t>
            </a:r>
            <a:r>
              <a:rPr lang="en-US" sz="2900" b="1" dirty="0"/>
              <a:t> </a:t>
            </a:r>
            <a:r>
              <a:rPr lang="en-US" sz="2900" dirty="0" err="1"/>
              <a:t>reposent</a:t>
            </a:r>
            <a:r>
              <a:rPr lang="en-US" sz="2900" dirty="0"/>
              <a:t> sur la reconnaissance de </a:t>
            </a:r>
            <a:r>
              <a:rPr lang="en-US" sz="2900" dirty="0" err="1"/>
              <a:t>l’interdépendance</a:t>
            </a:r>
            <a:r>
              <a:rPr lang="en-US" sz="2900" dirty="0"/>
              <a:t> de la nature, de </a:t>
            </a:r>
            <a:r>
              <a:rPr lang="en-US" sz="2900" dirty="0" err="1"/>
              <a:t>l’humanité</a:t>
            </a:r>
            <a:r>
              <a:rPr lang="en-US" sz="2900" dirty="0"/>
              <a:t> et de </a:t>
            </a:r>
            <a:r>
              <a:rPr lang="en-US" sz="2900" dirty="0" err="1"/>
              <a:t>toutes</a:t>
            </a:r>
            <a:r>
              <a:rPr lang="en-US" sz="2900" dirty="0"/>
              <a:t> les </a:t>
            </a:r>
            <a:r>
              <a:rPr lang="en-US" sz="2900" dirty="0" err="1"/>
              <a:t>formes</a:t>
            </a:r>
            <a:r>
              <a:rPr lang="en-US" sz="2900" dirty="0"/>
              <a:t> de vie. Cela conduit à </a:t>
            </a:r>
            <a:r>
              <a:rPr lang="en-US" sz="2900" dirty="0" err="1"/>
              <a:t>valoriser</a:t>
            </a:r>
            <a:r>
              <a:rPr lang="en-US" sz="2900" dirty="0"/>
              <a:t> et à </a:t>
            </a:r>
            <a:r>
              <a:rPr lang="en-US" sz="2900" dirty="0" err="1"/>
              <a:t>soutenir</a:t>
            </a:r>
            <a:r>
              <a:rPr lang="en-US" sz="2900" dirty="0"/>
              <a:t> les initiatives de restauration, </a:t>
            </a:r>
            <a:r>
              <a:rPr lang="en-US" sz="2900" dirty="0" err="1"/>
              <a:t>d’atténuation</a:t>
            </a:r>
            <a:r>
              <a:rPr lang="en-US" sz="2900" dirty="0"/>
              <a:t> et </a:t>
            </a:r>
            <a:r>
              <a:rPr lang="en-US" sz="2900" dirty="0" err="1"/>
              <a:t>d’adaptation</a:t>
            </a:r>
            <a:r>
              <a:rPr lang="en-US" sz="2900" dirty="0"/>
              <a:t> </a:t>
            </a:r>
            <a:r>
              <a:rPr lang="en-US" sz="2900" dirty="0" err="1"/>
              <a:t>visant</a:t>
            </a:r>
            <a:r>
              <a:rPr lang="en-US" sz="2900" dirty="0"/>
              <a:t> à </a:t>
            </a:r>
            <a:r>
              <a:rPr lang="en-US" sz="2900" dirty="0" err="1"/>
              <a:t>réduire</a:t>
            </a:r>
            <a:r>
              <a:rPr lang="en-US" sz="2900" dirty="0"/>
              <a:t> </a:t>
            </a:r>
            <a:r>
              <a:rPr lang="en-US" sz="2900" dirty="0" err="1"/>
              <a:t>significativement</a:t>
            </a:r>
            <a:r>
              <a:rPr lang="en-US" sz="2900" dirty="0"/>
              <a:t> les </a:t>
            </a:r>
            <a:r>
              <a:rPr lang="en-US" sz="2900" dirty="0" err="1"/>
              <a:t>gaz</a:t>
            </a:r>
            <a:r>
              <a:rPr lang="en-US" sz="2900" dirty="0"/>
              <a:t> à </a:t>
            </a:r>
            <a:r>
              <a:rPr lang="en-US" sz="2900" dirty="0" err="1"/>
              <a:t>effet</a:t>
            </a:r>
            <a:r>
              <a:rPr lang="en-US" sz="2900" dirty="0"/>
              <a:t> de serre, à </a:t>
            </a:r>
            <a:r>
              <a:rPr lang="en-US" sz="2900" dirty="0" err="1"/>
              <a:t>mettre</a:t>
            </a:r>
            <a:r>
              <a:rPr lang="en-US" sz="2900" dirty="0"/>
              <a:t> fin à la pollution de l’air, des sols et de </a:t>
            </a:r>
            <a:r>
              <a:rPr lang="en-US" sz="2900" dirty="0" err="1"/>
              <a:t>l’eau</a:t>
            </a:r>
            <a:r>
              <a:rPr lang="en-US" sz="2900" dirty="0"/>
              <a:t>, à </a:t>
            </a:r>
            <a:r>
              <a:rPr lang="en-US" sz="2900" dirty="0" err="1"/>
              <a:t>restaurer</a:t>
            </a:r>
            <a:r>
              <a:rPr lang="en-US" sz="2900" dirty="0"/>
              <a:t> et à </a:t>
            </a:r>
            <a:r>
              <a:rPr lang="en-US" sz="2900" dirty="0" err="1"/>
              <a:t>protéger</a:t>
            </a:r>
            <a:r>
              <a:rPr lang="en-US" sz="2900" dirty="0"/>
              <a:t> la </a:t>
            </a:r>
            <a:r>
              <a:rPr lang="en-US" sz="2900" dirty="0" err="1"/>
              <a:t>biodiversité</a:t>
            </a:r>
            <a:r>
              <a:rPr lang="en-US" sz="2900" dirty="0"/>
              <a:t>, </a:t>
            </a:r>
            <a:r>
              <a:rPr lang="en-US" sz="2900" dirty="0" err="1"/>
              <a:t>notamment</a:t>
            </a:r>
            <a:r>
              <a:rPr lang="en-US" sz="2900" dirty="0"/>
              <a:t> </a:t>
            </a:r>
            <a:r>
              <a:rPr lang="en-US" sz="2900" dirty="0" err="1"/>
              <a:t>en</a:t>
            </a:r>
            <a:r>
              <a:rPr lang="en-US" sz="2900" dirty="0"/>
              <a:t> restaurant les </a:t>
            </a:r>
            <a:r>
              <a:rPr lang="en-US" sz="2900" dirty="0" err="1"/>
              <a:t>écosystèmes</a:t>
            </a:r>
            <a:r>
              <a:rPr lang="en-US" sz="2900" dirty="0"/>
              <a:t> </a:t>
            </a:r>
            <a:r>
              <a:rPr lang="en-US" sz="2900" dirty="0" err="1"/>
              <a:t>menacés</a:t>
            </a:r>
            <a:r>
              <a:rPr lang="en-US" sz="2900" dirty="0"/>
              <a:t> et les sols, </a:t>
            </a:r>
            <a:r>
              <a:rPr lang="en-US" sz="2900" dirty="0" err="1"/>
              <a:t>forêts</a:t>
            </a:r>
            <a:r>
              <a:rPr lang="en-US" sz="2900" dirty="0"/>
              <a:t> et </a:t>
            </a:r>
            <a:r>
              <a:rPr lang="en-US" sz="2900" dirty="0" err="1"/>
              <a:t>autres</a:t>
            </a:r>
            <a:r>
              <a:rPr lang="en-US" sz="2900" dirty="0"/>
              <a:t> </a:t>
            </a:r>
            <a:r>
              <a:rPr lang="en-US" sz="2900" dirty="0" err="1"/>
              <a:t>systèmes</a:t>
            </a:r>
            <a:r>
              <a:rPr lang="en-US" sz="2900" dirty="0"/>
              <a:t> </a:t>
            </a:r>
            <a:r>
              <a:rPr lang="en-US" sz="2900" dirty="0" err="1"/>
              <a:t>dégradés</a:t>
            </a:r>
            <a:r>
              <a:rPr lang="en-US" sz="2900" dirty="0"/>
              <a:t>, et à </a:t>
            </a:r>
            <a:r>
              <a:rPr lang="en-US" sz="2900" dirty="0" err="1"/>
              <a:t>accroître</a:t>
            </a:r>
            <a:r>
              <a:rPr lang="en-US" sz="2900" dirty="0"/>
              <a:t> la </a:t>
            </a:r>
            <a:r>
              <a:rPr lang="en-US" sz="2900" dirty="0" err="1"/>
              <a:t>résilience</a:t>
            </a:r>
            <a:r>
              <a:rPr lang="en-US" sz="2900" dirty="0"/>
              <a:t> des </a:t>
            </a:r>
            <a:r>
              <a:rPr lang="en-US" sz="2900" dirty="0" err="1"/>
              <a:t>systèmes</a:t>
            </a:r>
            <a:r>
              <a:rPr lang="en-US" sz="2900" dirty="0"/>
              <a:t> </a:t>
            </a:r>
            <a:r>
              <a:rPr lang="en-US" sz="2900" dirty="0" err="1"/>
              <a:t>humains</a:t>
            </a:r>
            <a:r>
              <a:rPr lang="en-US" sz="2900" dirty="0"/>
              <a:t> et </a:t>
            </a:r>
            <a:r>
              <a:rPr lang="en-US" sz="2900" dirty="0" err="1"/>
              <a:t>naturels</a:t>
            </a:r>
            <a:r>
              <a:rPr lang="en-US" sz="2900" dirty="0"/>
              <a:t>.</a:t>
            </a:r>
          </a:p>
          <a:p>
            <a:r>
              <a:rPr lang="en-US" sz="2900" b="1" dirty="0"/>
              <a:t>La </a:t>
            </a:r>
            <a:r>
              <a:rPr lang="en-US" sz="2900" b="1" dirty="0" err="1"/>
              <a:t>durabilité</a:t>
            </a:r>
            <a:r>
              <a:rPr lang="en-US" sz="2900" b="1" dirty="0"/>
              <a:t> </a:t>
            </a:r>
            <a:r>
              <a:rPr lang="en-US" sz="2900" b="1" dirty="0" err="1"/>
              <a:t>sociale</a:t>
            </a:r>
            <a:r>
              <a:rPr lang="en-US" sz="2900" b="1" dirty="0"/>
              <a:t> </a:t>
            </a:r>
            <a:r>
              <a:rPr lang="en-US" sz="2900" dirty="0" err="1"/>
              <a:t>inclut</a:t>
            </a:r>
            <a:r>
              <a:rPr lang="en-US" sz="2900" dirty="0"/>
              <a:t> la </a:t>
            </a:r>
            <a:r>
              <a:rPr lang="en-US" sz="2900" dirty="0" err="1"/>
              <a:t>réduction</a:t>
            </a:r>
            <a:r>
              <a:rPr lang="en-US" sz="2900" dirty="0"/>
              <a:t> des </a:t>
            </a:r>
            <a:r>
              <a:rPr lang="en-US" sz="2900" dirty="0" err="1"/>
              <a:t>inégalités</a:t>
            </a:r>
            <a:r>
              <a:rPr lang="en-US" sz="2900" dirty="0"/>
              <a:t> et des </a:t>
            </a:r>
            <a:r>
              <a:rPr lang="en-US" sz="2900" dirty="0" err="1"/>
              <a:t>disparités</a:t>
            </a:r>
            <a:r>
              <a:rPr lang="en-US" sz="2900" dirty="0"/>
              <a:t>, </a:t>
            </a:r>
            <a:r>
              <a:rPr lang="en-US" sz="2900" dirty="0" err="1"/>
              <a:t>conformément</a:t>
            </a:r>
            <a:r>
              <a:rPr lang="en-US" sz="2900" dirty="0"/>
              <a:t> aux </a:t>
            </a:r>
            <a:r>
              <a:rPr lang="en-US" sz="2900" dirty="0" err="1"/>
              <a:t>Objectifs</a:t>
            </a:r>
            <a:r>
              <a:rPr lang="en-US" sz="2900" dirty="0"/>
              <a:t> de </a:t>
            </a:r>
            <a:r>
              <a:rPr lang="en-US" sz="2900" dirty="0" err="1"/>
              <a:t>développement</a:t>
            </a:r>
            <a:r>
              <a:rPr lang="en-US" sz="2900" dirty="0"/>
              <a:t> durable, </a:t>
            </a:r>
            <a:r>
              <a:rPr lang="en-US" sz="2900" dirty="0" err="1"/>
              <a:t>ainsi</a:t>
            </a:r>
            <a:r>
              <a:rPr lang="en-US" sz="2900" dirty="0"/>
              <a:t> </a:t>
            </a:r>
            <a:r>
              <a:rPr lang="en-US" sz="2900" dirty="0" err="1"/>
              <a:t>que</a:t>
            </a:r>
            <a:r>
              <a:rPr lang="en-US" sz="2900" dirty="0"/>
              <a:t> des processus de </a:t>
            </a:r>
            <a:r>
              <a:rPr lang="en-US" sz="2900" dirty="0" err="1"/>
              <a:t>gouvernance</a:t>
            </a:r>
            <a:r>
              <a:rPr lang="en-US" sz="2900" dirty="0"/>
              <a:t> et des </a:t>
            </a:r>
            <a:r>
              <a:rPr lang="en-US" sz="2900" dirty="0" err="1"/>
              <a:t>dispositifs</a:t>
            </a:r>
            <a:r>
              <a:rPr lang="en-US" sz="2900" dirty="0"/>
              <a:t> </a:t>
            </a:r>
            <a:r>
              <a:rPr lang="en-US" sz="2900" dirty="0" err="1"/>
              <a:t>institutionnels</a:t>
            </a:r>
            <a:r>
              <a:rPr lang="en-US" sz="2900" dirty="0"/>
              <a:t> </a:t>
            </a:r>
            <a:r>
              <a:rPr lang="en-US" sz="2900" dirty="0" err="1"/>
              <a:t>inclusifs</a:t>
            </a:r>
            <a:r>
              <a:rPr lang="en-US" sz="2900" dirty="0"/>
              <a:t> et </a:t>
            </a:r>
            <a:r>
              <a:rPr lang="en-US" sz="2900" dirty="0" err="1"/>
              <a:t>démocratiques</a:t>
            </a:r>
            <a:r>
              <a:rPr lang="en-US" sz="2900" dirty="0"/>
              <a:t>, </a:t>
            </a:r>
            <a:r>
              <a:rPr lang="en-US" sz="2900" dirty="0" err="1"/>
              <a:t>véritablement</a:t>
            </a:r>
            <a:r>
              <a:rPr lang="en-US" sz="2900" dirty="0"/>
              <a:t> </a:t>
            </a:r>
            <a:r>
              <a:rPr lang="en-US" sz="2900" dirty="0" err="1"/>
              <a:t>diversifiés</a:t>
            </a:r>
            <a:r>
              <a:rPr lang="en-US" sz="2900" dirty="0"/>
              <a:t> et </a:t>
            </a:r>
            <a:r>
              <a:rPr lang="en-US" sz="2900" dirty="0" err="1"/>
              <a:t>inclusifs</a:t>
            </a:r>
            <a:r>
              <a:rPr lang="en-US" sz="2900" dirty="0"/>
              <a:t>, </a:t>
            </a:r>
            <a:r>
              <a:rPr lang="en-US" sz="2900" dirty="0" err="1"/>
              <a:t>notamment</a:t>
            </a:r>
            <a:r>
              <a:rPr lang="en-US" sz="2900" dirty="0"/>
              <a:t> </a:t>
            </a:r>
            <a:r>
              <a:rPr lang="en-US" sz="2900" dirty="0" err="1"/>
              <a:t>en</a:t>
            </a:r>
            <a:r>
              <a:rPr lang="en-US" sz="2900" dirty="0"/>
              <a:t> matière </a:t>
            </a:r>
            <a:r>
              <a:rPr lang="en-US" sz="2900" dirty="0" err="1"/>
              <a:t>d’égalité</a:t>
            </a:r>
            <a:r>
              <a:rPr lang="en-US" sz="2900" dirty="0"/>
              <a:t> des sexes et de respect des droits des </a:t>
            </a:r>
            <a:r>
              <a:rPr lang="en-US" sz="2900" dirty="0" err="1"/>
              <a:t>peuples</a:t>
            </a:r>
            <a:r>
              <a:rPr lang="en-US" sz="2900" dirty="0"/>
              <a:t> </a:t>
            </a:r>
            <a:r>
              <a:rPr lang="en-US" sz="2900" dirty="0" err="1"/>
              <a:t>autochtones</a:t>
            </a:r>
            <a:r>
              <a:rPr lang="en-US" sz="2900" dirty="0"/>
              <a:t>, et </a:t>
            </a:r>
            <a:r>
              <a:rPr lang="en-US" sz="2900" dirty="0" err="1"/>
              <a:t>dotés</a:t>
            </a:r>
            <a:r>
              <a:rPr lang="en-US" sz="2900" dirty="0"/>
              <a:t> de la </a:t>
            </a:r>
            <a:r>
              <a:rPr lang="en-US" sz="2900" dirty="0" err="1"/>
              <a:t>capacité</a:t>
            </a:r>
            <a:r>
              <a:rPr lang="en-US" sz="2900" dirty="0"/>
              <a:t> </a:t>
            </a:r>
            <a:r>
              <a:rPr lang="en-US" sz="2900" dirty="0" err="1"/>
              <a:t>d’initier</a:t>
            </a:r>
            <a:r>
              <a:rPr lang="en-US" sz="2900" dirty="0"/>
              <a:t> et de </a:t>
            </a:r>
            <a:r>
              <a:rPr lang="en-US" sz="2900" dirty="0" err="1"/>
              <a:t>garantir</a:t>
            </a:r>
            <a:r>
              <a:rPr lang="en-US" sz="2900" dirty="0"/>
              <a:t> des actions </a:t>
            </a:r>
            <a:r>
              <a:rPr lang="en-US" sz="2900" dirty="0" err="1"/>
              <a:t>efficaces</a:t>
            </a:r>
            <a:r>
              <a:rPr lang="en-US" sz="2900" dirty="0"/>
              <a:t> </a:t>
            </a:r>
            <a:r>
              <a:rPr lang="en-US" sz="2900" dirty="0" err="1"/>
              <a:t>fondées</a:t>
            </a:r>
            <a:r>
              <a:rPr lang="en-US" sz="2900" dirty="0"/>
              <a:t> sur les principes de justice </a:t>
            </a:r>
            <a:r>
              <a:rPr lang="en-US" sz="2900" dirty="0" err="1"/>
              <a:t>environnementale</a:t>
            </a:r>
            <a:r>
              <a:rPr lang="en-US" sz="2900" dirty="0"/>
              <a:t>, qui </a:t>
            </a:r>
            <a:r>
              <a:rPr lang="en-US" sz="2900" dirty="0" err="1"/>
              <a:t>respectent</a:t>
            </a:r>
            <a:r>
              <a:rPr lang="en-US" sz="2900" dirty="0"/>
              <a:t> et </a:t>
            </a:r>
            <a:r>
              <a:rPr lang="en-US" sz="2900" dirty="0" err="1"/>
              <a:t>renforcent</a:t>
            </a:r>
            <a:r>
              <a:rPr lang="en-US" sz="2900" dirty="0"/>
              <a:t> la voix des </a:t>
            </a:r>
            <a:r>
              <a:rPr lang="en-US" sz="2900" dirty="0" err="1"/>
              <a:t>communautés</a:t>
            </a:r>
            <a:r>
              <a:rPr lang="en-US" sz="2900" dirty="0"/>
              <a:t>.</a:t>
            </a:r>
          </a:p>
          <a:p>
            <a:r>
              <a:rPr lang="en-US" sz="2900" b="1" dirty="0"/>
              <a:t>La </a:t>
            </a:r>
            <a:r>
              <a:rPr lang="en-US" sz="2900" b="1" dirty="0" err="1"/>
              <a:t>durabilité</a:t>
            </a:r>
            <a:r>
              <a:rPr lang="en-US" sz="2900" b="1" dirty="0"/>
              <a:t> économique </a:t>
            </a:r>
            <a:r>
              <a:rPr lang="en-US" sz="2900" dirty="0" err="1"/>
              <a:t>implique</a:t>
            </a:r>
            <a:r>
              <a:rPr lang="en-US" sz="2900" dirty="0"/>
              <a:t> de vivre dans les </a:t>
            </a:r>
            <a:r>
              <a:rPr lang="en-US" sz="2900" dirty="0" err="1"/>
              <a:t>limites</a:t>
            </a:r>
            <a:r>
              <a:rPr lang="en-US" sz="2900" dirty="0"/>
              <a:t> des </a:t>
            </a:r>
            <a:r>
              <a:rPr lang="en-US" sz="2900" dirty="0" err="1"/>
              <a:t>ressources</a:t>
            </a:r>
            <a:r>
              <a:rPr lang="en-US" sz="2900" dirty="0"/>
              <a:t> </a:t>
            </a:r>
            <a:r>
              <a:rPr lang="en-US" sz="2900" dirty="0" err="1"/>
              <a:t>terrestres</a:t>
            </a:r>
            <a:r>
              <a:rPr lang="en-US" sz="2900" dirty="0"/>
              <a:t> tout </a:t>
            </a:r>
            <a:r>
              <a:rPr lang="en-US" sz="2900" dirty="0" err="1"/>
              <a:t>en</a:t>
            </a:r>
            <a:r>
              <a:rPr lang="en-US" sz="2900" dirty="0"/>
              <a:t> </a:t>
            </a:r>
            <a:r>
              <a:rPr lang="en-US" sz="2900" dirty="0" err="1"/>
              <a:t>répondant</a:t>
            </a:r>
            <a:r>
              <a:rPr lang="en-US" sz="2900" dirty="0"/>
              <a:t> aux </a:t>
            </a:r>
            <a:r>
              <a:rPr lang="en-US" sz="2900" dirty="0" err="1"/>
              <a:t>besoins</a:t>
            </a:r>
            <a:r>
              <a:rPr lang="en-US" sz="2900" dirty="0"/>
              <a:t> </a:t>
            </a:r>
            <a:r>
              <a:rPr lang="en-US" sz="2900" dirty="0" err="1"/>
              <a:t>fondamentaux</a:t>
            </a:r>
            <a:r>
              <a:rPr lang="en-US" sz="2900" dirty="0"/>
              <a:t> de </a:t>
            </a:r>
            <a:r>
              <a:rPr lang="en-US" sz="2900" dirty="0" err="1"/>
              <a:t>tous</a:t>
            </a:r>
            <a:r>
              <a:rPr lang="en-US" sz="2900" dirty="0"/>
              <a:t>, </a:t>
            </a:r>
            <a:r>
              <a:rPr lang="en-US" sz="2900" dirty="0" err="1"/>
              <a:t>afin</a:t>
            </a:r>
            <a:r>
              <a:rPr lang="en-US" sz="2900" dirty="0"/>
              <a:t> </a:t>
            </a:r>
            <a:r>
              <a:rPr lang="en-US" sz="2900" dirty="0" err="1"/>
              <a:t>que</a:t>
            </a:r>
            <a:r>
              <a:rPr lang="en-US" sz="2900" dirty="0"/>
              <a:t> chacun </a:t>
            </a:r>
            <a:r>
              <a:rPr lang="en-US" sz="2900" dirty="0" err="1"/>
              <a:t>ait</a:t>
            </a:r>
            <a:r>
              <a:rPr lang="en-US" sz="2900" dirty="0"/>
              <a:t> </a:t>
            </a:r>
            <a:r>
              <a:rPr lang="en-US" sz="2900" dirty="0" err="1"/>
              <a:t>suffisamment</a:t>
            </a:r>
            <a:r>
              <a:rPr lang="en-US" sz="2900" dirty="0"/>
              <a:t> et </a:t>
            </a:r>
            <a:r>
              <a:rPr lang="en-US" sz="2900" dirty="0" err="1"/>
              <a:t>que</a:t>
            </a:r>
            <a:r>
              <a:rPr lang="en-US" sz="2900" dirty="0"/>
              <a:t> </a:t>
            </a:r>
            <a:r>
              <a:rPr lang="en-US" sz="2900" dirty="0" err="1"/>
              <a:t>personne</a:t>
            </a:r>
            <a:r>
              <a:rPr lang="en-US" sz="2900" dirty="0"/>
              <a:t> ne </a:t>
            </a:r>
            <a:r>
              <a:rPr lang="en-US" sz="2900" dirty="0" err="1"/>
              <a:t>possède</a:t>
            </a:r>
            <a:r>
              <a:rPr lang="en-US" sz="2900" dirty="0"/>
              <a:t> de </a:t>
            </a:r>
            <a:r>
              <a:rPr lang="en-US" sz="2900" dirty="0" err="1"/>
              <a:t>ressources</a:t>
            </a:r>
            <a:r>
              <a:rPr lang="en-US" sz="2900" dirty="0"/>
              <a:t> </a:t>
            </a:r>
            <a:r>
              <a:rPr lang="en-US" sz="2900" dirty="0" err="1"/>
              <a:t>excessives</a:t>
            </a:r>
            <a:r>
              <a:rPr lang="en-US" sz="29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63522F-04EF-CE79-56AA-C774673ED6A7}"/>
              </a:ext>
            </a:extLst>
          </p:cNvPr>
          <p:cNvSpPr txBox="1"/>
          <p:nvPr/>
        </p:nvSpPr>
        <p:spPr>
          <a:xfrm>
            <a:off x="838200" y="6315075"/>
            <a:ext cx="1066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CA" u="sng" dirty="0">
                <a:hlinkClick r:id="rId2"/>
              </a:rPr>
              <a:t>https://www.change.org/p/incorporate-environmental-sustainability-in-evaluations</a:t>
            </a:r>
            <a:r>
              <a:rPr lang="en-CA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084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8D654-58B1-3123-22AF-8BB9BC8ED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9E9B696E-0C89-5DB8-7DED-894D9187AAC1}"/>
              </a:ext>
            </a:extLst>
          </p:cNvPr>
          <p:cNvGrpSpPr/>
          <p:nvPr/>
        </p:nvGrpSpPr>
        <p:grpSpPr>
          <a:xfrm>
            <a:off x="3575924" y="143266"/>
            <a:ext cx="8510954" cy="6571468"/>
            <a:chOff x="3575924" y="143266"/>
            <a:chExt cx="8510954" cy="657146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0DAEF1D-EEB1-4F91-6AF1-92D6B099CC97}"/>
                </a:ext>
              </a:extLst>
            </p:cNvPr>
            <p:cNvSpPr/>
            <p:nvPr/>
          </p:nvSpPr>
          <p:spPr>
            <a:xfrm>
              <a:off x="3575924" y="143266"/>
              <a:ext cx="8510954" cy="6571468"/>
            </a:xfrm>
            <a:prstGeom prst="ellipse">
              <a:avLst/>
            </a:prstGeom>
            <a:solidFill>
              <a:schemeClr val="tx2">
                <a:lumMod val="50000"/>
                <a:lumOff val="50000"/>
                <a:alpha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812642-64BB-E656-758D-A81EF1B2F1B8}"/>
                </a:ext>
              </a:extLst>
            </p:cNvPr>
            <p:cNvSpPr txBox="1"/>
            <p:nvPr/>
          </p:nvSpPr>
          <p:spPr>
            <a:xfrm>
              <a:off x="7016128" y="299947"/>
              <a:ext cx="1630547" cy="577081"/>
            </a:xfrm>
            <a:prstGeom prst="rect">
              <a:avLst/>
            </a:prstGeom>
            <a:solidFill>
              <a:schemeClr val="bg2">
                <a:alpha val="55745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050" b="1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Planetary Health and other contextual influences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1A4D8A-6458-084E-B397-7DCEFD5BD2F8}"/>
                </a:ext>
              </a:extLst>
            </p:cNvPr>
            <p:cNvSpPr txBox="1"/>
            <p:nvPr/>
          </p:nvSpPr>
          <p:spPr>
            <a:xfrm>
              <a:off x="4798763" y="980438"/>
              <a:ext cx="2978523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1050" b="1" dirty="0">
                  <a:latin typeface="Google Sans"/>
                </a:rPr>
                <a:t>Systèmes </a:t>
              </a:r>
              <a:r>
                <a:rPr lang="en-US" altLang="en-US" sz="1050" b="1" dirty="0" err="1">
                  <a:latin typeface="Google Sans"/>
                </a:rPr>
                <a:t>naturels</a:t>
              </a:r>
              <a:r>
                <a:rPr lang="en-US" altLang="en-US" sz="1050" b="1" dirty="0">
                  <a:latin typeface="Google Sans"/>
                </a:rPr>
                <a:t> : </a:t>
              </a:r>
              <a:r>
                <a:rPr lang="en-US" altLang="en-US" sz="1050" dirty="0" err="1">
                  <a:latin typeface="Google Sans"/>
                </a:rPr>
                <a:t>régénération</a:t>
              </a:r>
              <a:r>
                <a:rPr lang="en-US" altLang="en-US" sz="1050" dirty="0">
                  <a:latin typeface="Google Sans"/>
                </a:rPr>
                <a:t>, respect des </a:t>
              </a:r>
              <a:r>
                <a:rPr lang="en-US" altLang="en-US" sz="1050" dirty="0" err="1">
                  <a:latin typeface="Google Sans"/>
                </a:rPr>
                <a:t>limites</a:t>
              </a:r>
              <a:r>
                <a:rPr lang="en-US" altLang="en-US" sz="1050" dirty="0">
                  <a:latin typeface="Google Sans"/>
                </a:rPr>
                <a:t> </a:t>
              </a:r>
              <a:r>
                <a:rPr lang="en-US" altLang="en-US" sz="1050" dirty="0" err="1">
                  <a:latin typeface="Google Sans"/>
                </a:rPr>
                <a:t>planétaires</a:t>
              </a:r>
              <a:r>
                <a:rPr lang="en-US" altLang="en-US" sz="1050" dirty="0">
                  <a:latin typeface="Google Sans"/>
                </a:rPr>
                <a:t>, </a:t>
              </a:r>
              <a:r>
                <a:rPr lang="en-US" altLang="en-US" sz="1050" dirty="0" err="1">
                  <a:latin typeface="Google Sans"/>
                </a:rPr>
                <a:t>réduction</a:t>
              </a:r>
              <a:r>
                <a:rPr lang="en-US" altLang="en-US" sz="1050" dirty="0">
                  <a:latin typeface="Google Sans"/>
                </a:rPr>
                <a:t> de la pollution (y </a:t>
              </a:r>
              <a:r>
                <a:rPr lang="en-US" altLang="en-US" sz="1050" dirty="0" err="1">
                  <a:latin typeface="Google Sans"/>
                </a:rPr>
                <a:t>compris</a:t>
              </a:r>
              <a:r>
                <a:rPr lang="en-US" altLang="en-US" sz="1050" dirty="0">
                  <a:latin typeface="Google Sans"/>
                </a:rPr>
                <a:t> les </a:t>
              </a:r>
              <a:r>
                <a:rPr lang="en-US" altLang="en-US" sz="1050" dirty="0" err="1">
                  <a:latin typeface="Google Sans"/>
                </a:rPr>
                <a:t>émissions</a:t>
              </a:r>
              <a:r>
                <a:rPr lang="en-US" altLang="en-US" sz="1050" dirty="0">
                  <a:latin typeface="Google Sans"/>
                </a:rPr>
                <a:t> de GES), protection de la </a:t>
              </a:r>
              <a:r>
                <a:rPr lang="en-US" altLang="en-US" sz="1050" dirty="0" err="1">
                  <a:latin typeface="Google Sans"/>
                </a:rPr>
                <a:t>biodiversité</a:t>
              </a:r>
              <a:r>
                <a:rPr lang="en-US" altLang="en-US" sz="1050" dirty="0">
                  <a:latin typeface="Google Sans"/>
                </a:rPr>
                <a:t>, protection et restauration des </a:t>
              </a:r>
              <a:r>
                <a:rPr lang="en-US" altLang="en-US" sz="1050" dirty="0" err="1">
                  <a:latin typeface="Google Sans"/>
                </a:rPr>
                <a:t>terres</a:t>
              </a:r>
              <a:r>
                <a:rPr lang="en-US" altLang="en-US" sz="1050" dirty="0">
                  <a:latin typeface="Google Sans"/>
                </a:rPr>
                <a:t> et des eaux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5342DA-929A-AA59-DCD2-2D6CC91EF47D}"/>
                </a:ext>
              </a:extLst>
            </p:cNvPr>
            <p:cNvSpPr txBox="1"/>
            <p:nvPr/>
          </p:nvSpPr>
          <p:spPr>
            <a:xfrm>
              <a:off x="7647009" y="954782"/>
              <a:ext cx="163054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050" b="1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Systèmes </a:t>
              </a:r>
              <a:r>
                <a:rPr lang="en-CA" sz="1050" b="1" dirty="0" err="1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humains</a:t>
              </a:r>
              <a:r>
                <a:rPr lang="en-CA" sz="1050" b="1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:</a:t>
              </a:r>
            </a:p>
            <a:p>
              <a:pPr algn="ctr"/>
              <a:r>
                <a:rPr lang="en-CA" sz="1050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Santé, </a:t>
              </a:r>
              <a:r>
                <a:rPr lang="en-CA" sz="1050" dirty="0" err="1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équité</a:t>
              </a:r>
              <a:r>
                <a:rPr lang="en-CA" sz="1050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, </a:t>
              </a:r>
              <a:r>
                <a:rPr lang="en-CA" sz="1050" dirty="0" err="1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prospérité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D4CA87-7D1D-8C87-2531-6895510809A3}"/>
                </a:ext>
              </a:extLst>
            </p:cNvPr>
            <p:cNvSpPr txBox="1"/>
            <p:nvPr/>
          </p:nvSpPr>
          <p:spPr>
            <a:xfrm>
              <a:off x="9097347" y="959048"/>
              <a:ext cx="1630547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Influences physiques, </a:t>
              </a:r>
              <a:r>
                <a:rPr lang="en-CA" sz="1050" b="1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historiques</a:t>
              </a:r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, </a:t>
              </a:r>
              <a:r>
                <a:rPr lang="en-CA" sz="1050" b="1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culturelless</a:t>
              </a:r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, </a:t>
              </a:r>
              <a:r>
                <a:rPr lang="en-CA" sz="1050" b="1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économiques</a:t>
              </a:r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, </a:t>
              </a:r>
              <a:r>
                <a:rPr lang="en-CA" sz="1050" b="1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sociales</a:t>
              </a:r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et politiques</a:t>
              </a:r>
              <a:endParaRPr lang="en-CA" sz="1050" b="1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A50FEB4-85EA-EDC8-5440-7B6BFDF5AE4E}"/>
              </a:ext>
            </a:extLst>
          </p:cNvPr>
          <p:cNvGrpSpPr/>
          <p:nvPr/>
        </p:nvGrpSpPr>
        <p:grpSpPr>
          <a:xfrm>
            <a:off x="4328033" y="1940901"/>
            <a:ext cx="7006736" cy="4674331"/>
            <a:chOff x="4328033" y="1940901"/>
            <a:chExt cx="7006736" cy="467433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34E53E2-765A-D779-8603-FEC4EEEE29AA}"/>
                </a:ext>
              </a:extLst>
            </p:cNvPr>
            <p:cNvSpPr/>
            <p:nvPr/>
          </p:nvSpPr>
          <p:spPr>
            <a:xfrm>
              <a:off x="4328033" y="1940901"/>
              <a:ext cx="7006736" cy="467433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097526-84F7-366C-6AF9-065A8724FDC7}"/>
                </a:ext>
              </a:extLst>
            </p:cNvPr>
            <p:cNvSpPr txBox="1"/>
            <p:nvPr/>
          </p:nvSpPr>
          <p:spPr>
            <a:xfrm>
              <a:off x="7016128" y="2201294"/>
              <a:ext cx="1630547" cy="253916"/>
            </a:xfrm>
            <a:prstGeom prst="rect">
              <a:avLst/>
            </a:prstGeom>
            <a:solidFill>
              <a:schemeClr val="bg2">
                <a:alpha val="55745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050" b="1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Évaluation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E1E3E9-81BA-242E-47F1-49F178D41CB7}"/>
                </a:ext>
              </a:extLst>
            </p:cNvPr>
            <p:cNvSpPr txBox="1"/>
            <p:nvPr/>
          </p:nvSpPr>
          <p:spPr>
            <a:xfrm>
              <a:off x="7908386" y="2589104"/>
              <a:ext cx="2746891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b="1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Évaluation</a:t>
              </a:r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de la pertinence et des </a:t>
              </a:r>
              <a:r>
                <a:rPr lang="en-CA" sz="1050" b="1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besoins</a:t>
              </a:r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 :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L’intervention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correspond-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elle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aux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besoins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et aux engagements de la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communauté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 ? Aura-t-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elle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des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retombées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positives et des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résultats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importants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pour la société ?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C74CD7-3331-9241-3949-11E09D3EB03E}"/>
                </a:ext>
              </a:extLst>
            </p:cNvPr>
            <p:cNvSpPr txBox="1"/>
            <p:nvPr/>
          </p:nvSpPr>
          <p:spPr>
            <a:xfrm>
              <a:off x="9556092" y="3677310"/>
              <a:ext cx="1721327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b="1" dirty="0" err="1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Cohérence</a:t>
              </a:r>
              <a:r>
                <a:rPr lang="en-CA" sz="1050" b="1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:La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théorie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de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l'intervention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est-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elle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plausible ?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Quelles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sont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les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meilleures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alternatives pour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atteindre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les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objectifs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 ?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0A1D1FD-2020-6157-9698-E88F2E09E86D}"/>
                </a:ext>
              </a:extLst>
            </p:cNvPr>
            <p:cNvSpPr txBox="1"/>
            <p:nvPr/>
          </p:nvSpPr>
          <p:spPr>
            <a:xfrm>
              <a:off x="6643290" y="5438138"/>
              <a:ext cx="3416328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b="1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Efficacité</a:t>
              </a:r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/impacts</a:t>
              </a:r>
              <a:r>
                <a:rPr lang="en-CA" sz="1050" b="1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:Quels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sont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les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résultats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de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l'intervention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 ? A-t-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elle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eu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un impact ? De quelle manière, et pour qui ? Les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effets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observés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sont-ils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imputables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à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l'intervention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 ? Quels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sont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les impacts de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l'intervention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sur la santé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planétaire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 ?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11B539-E229-F4E8-2141-A8134B49636C}"/>
                </a:ext>
              </a:extLst>
            </p:cNvPr>
            <p:cNvSpPr txBox="1"/>
            <p:nvPr/>
          </p:nvSpPr>
          <p:spPr>
            <a:xfrm>
              <a:off x="4544506" y="3710841"/>
              <a:ext cx="194516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b="1" dirty="0" err="1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Efficience</a:t>
              </a:r>
              <a:r>
                <a:rPr lang="en-CA" sz="1050" b="1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/ </a:t>
              </a:r>
              <a:r>
                <a:rPr lang="en-CA" sz="1050" b="1" dirty="0" err="1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Évaluation</a:t>
              </a:r>
              <a:r>
                <a:rPr lang="en-CA" sz="1050" b="1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 Économique</a:t>
              </a:r>
              <a:r>
                <a:rPr lang="en-CA" sz="1050" dirty="0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:</a:t>
              </a:r>
            </a:p>
            <a:p>
              <a:r>
                <a:rPr lang="en-CA" sz="1050" dirty="0" err="1">
                  <a:solidFill>
                    <a:srgbClr val="000000"/>
                  </a:solidFill>
                  <a:effectLst/>
                  <a:latin typeface="Helvetica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L’intervention</a:t>
              </a:r>
              <a:r>
                <a:rPr lang="en-CA" sz="1050" dirty="0">
                  <a:solidFill>
                    <a:srgbClr val="000000"/>
                  </a:solidFill>
                  <a:effectLst/>
                  <a:latin typeface="Helvetica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est-</a:t>
              </a:r>
              <a:r>
                <a:rPr lang="en-CA" sz="1050" dirty="0" err="1">
                  <a:solidFill>
                    <a:srgbClr val="000000"/>
                  </a:solidFill>
                  <a:effectLst/>
                  <a:latin typeface="Helvetica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elle</a:t>
              </a:r>
              <a:r>
                <a:rPr lang="en-CA" sz="1050" dirty="0">
                  <a:solidFill>
                    <a:srgbClr val="000000"/>
                  </a:solidFill>
                  <a:effectLst/>
                  <a:latin typeface="Helvetica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sz="1050" dirty="0" err="1">
                  <a:solidFill>
                    <a:srgbClr val="000000"/>
                  </a:solidFill>
                  <a:effectLst/>
                  <a:latin typeface="Helvetica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efficiente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64BB72-E958-C1CE-6AC1-A89264A52846}"/>
                </a:ext>
              </a:extLst>
            </p:cNvPr>
            <p:cNvSpPr txBox="1"/>
            <p:nvPr/>
          </p:nvSpPr>
          <p:spPr>
            <a:xfrm>
              <a:off x="4949000" y="4941425"/>
              <a:ext cx="24066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Implantation: 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Comment le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contexte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influence-t-il la mise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en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œuvre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de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l'intervention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et la production des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résultats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 ?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3565EE-B3BD-3FD3-CBDE-062760A1BB9B}"/>
                </a:ext>
              </a:extLst>
            </p:cNvPr>
            <p:cNvSpPr txBox="1"/>
            <p:nvPr/>
          </p:nvSpPr>
          <p:spPr>
            <a:xfrm>
              <a:off x="5832098" y="2704898"/>
              <a:ext cx="1531979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b="1" dirty="0" err="1">
                  <a:solidFill>
                    <a:srgbClr val="231F20"/>
                  </a:solidFill>
                  <a:effectLst/>
                  <a:latin typeface="Helvetica" pitchFamily="2" charset="0"/>
                  <a:cs typeface="Times New Roman" panose="02020603050405020304" pitchFamily="18" charset="0"/>
                </a:rPr>
                <a:t>Monitorage</a:t>
              </a:r>
              <a:r>
                <a:rPr lang="en-CA" sz="1050" b="1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: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Fidélité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,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portée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,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qualité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,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réalisation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 des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objectifs</a:t>
              </a:r>
              <a:r>
                <a:rPr lang="en-CA" sz="1050" dirty="0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, impacts sur la santé </a:t>
              </a:r>
              <a:r>
                <a:rPr lang="en-CA" sz="1050" dirty="0" err="1">
                  <a:solidFill>
                    <a:srgbClr val="231F20"/>
                  </a:solidFill>
                  <a:latin typeface="Helvetica" pitchFamily="2" charset="0"/>
                  <a:cs typeface="Times New Roman" panose="02020603050405020304" pitchFamily="18" charset="0"/>
                </a:rPr>
                <a:t>planétaire</a:t>
              </a:r>
              <a:endParaRPr lang="en-CA" sz="1050" dirty="0">
                <a:solidFill>
                  <a:srgbClr val="231F20"/>
                </a:solidFill>
                <a:effectLst/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6D2456E6-6A59-2574-BCDA-42271EA72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81" y="270203"/>
            <a:ext cx="3290343" cy="3052717"/>
          </a:xfrm>
        </p:spPr>
        <p:txBody>
          <a:bodyPr>
            <a:normAutofit/>
          </a:bodyPr>
          <a:lstStyle/>
          <a:p>
            <a:r>
              <a:rPr lang="en-US" sz="3600" dirty="0" err="1"/>
              <a:t>Intégrer</a:t>
            </a:r>
            <a:r>
              <a:rPr lang="en-US" sz="3600" dirty="0"/>
              <a:t> la consideration du </a:t>
            </a:r>
            <a:r>
              <a:rPr lang="en-US" sz="3600" dirty="0" err="1"/>
              <a:t>contexte</a:t>
            </a:r>
            <a:r>
              <a:rPr lang="en-US" sz="3600" dirty="0"/>
              <a:t> dans </a:t>
            </a:r>
            <a:r>
              <a:rPr lang="en-US" sz="3600" dirty="0" err="1"/>
              <a:t>toutes</a:t>
            </a:r>
            <a:r>
              <a:rPr lang="en-US" sz="3600" dirty="0"/>
              <a:t> les </a:t>
            </a:r>
            <a:r>
              <a:rPr lang="en-US" sz="3600" dirty="0" err="1"/>
              <a:t>évaluations</a:t>
            </a:r>
            <a:endParaRPr lang="en-US" sz="36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8E2ABD4-EEB2-24C9-F0B5-7400645C943E}"/>
              </a:ext>
            </a:extLst>
          </p:cNvPr>
          <p:cNvSpPr/>
          <p:nvPr/>
        </p:nvSpPr>
        <p:spPr>
          <a:xfrm>
            <a:off x="6594097" y="3735264"/>
            <a:ext cx="2474608" cy="1400443"/>
          </a:xfrm>
          <a:prstGeom prst="ellipse">
            <a:avLst/>
          </a:prstGeom>
          <a:solidFill>
            <a:srgbClr val="92D050"/>
          </a:solidFill>
          <a:ln w="222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1050" b="1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     </a:t>
            </a:r>
            <a:endParaRPr lang="en-US" sz="105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705188-0D52-5F86-FAE1-01D6CA4F193E}"/>
              </a:ext>
            </a:extLst>
          </p:cNvPr>
          <p:cNvSpPr txBox="1"/>
          <p:nvPr/>
        </p:nvSpPr>
        <p:spPr>
          <a:xfrm>
            <a:off x="7028506" y="4067402"/>
            <a:ext cx="1605789" cy="253916"/>
          </a:xfrm>
          <a:prstGeom prst="rect">
            <a:avLst/>
          </a:prstGeom>
          <a:solidFill>
            <a:schemeClr val="bg2">
              <a:alpha val="55745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050" b="1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Intervention</a:t>
            </a:r>
            <a:endParaRPr lang="en-CA" sz="1050" dirty="0">
              <a:solidFill>
                <a:srgbClr val="231F20"/>
              </a:solidFill>
              <a:effectLst/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E601B4-48ED-42C6-197B-F6A175BF28BF}"/>
              </a:ext>
            </a:extLst>
          </p:cNvPr>
          <p:cNvSpPr txBox="1"/>
          <p:nvPr/>
        </p:nvSpPr>
        <p:spPr>
          <a:xfrm>
            <a:off x="6858817" y="4357172"/>
            <a:ext cx="19451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Une intervention </a:t>
            </a:r>
            <a:r>
              <a:rPr lang="en-CA" sz="1050" dirty="0" err="1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peut</a:t>
            </a:r>
            <a:r>
              <a:rPr lang="en-CA" sz="1050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en-CA" sz="1050" dirty="0" err="1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être</a:t>
            </a:r>
            <a:r>
              <a:rPr lang="en-CA" sz="1050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 un </a:t>
            </a:r>
            <a:r>
              <a:rPr lang="en-CA" sz="1050" dirty="0" err="1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objet</a:t>
            </a:r>
            <a:r>
              <a:rPr lang="en-CA" sz="1050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, un </a:t>
            </a:r>
            <a:r>
              <a:rPr lang="en-CA" sz="1050" dirty="0" err="1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médicament</a:t>
            </a:r>
            <a:r>
              <a:rPr lang="en-CA" sz="1050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, un </a:t>
            </a:r>
            <a:r>
              <a:rPr lang="en-CA" sz="1050" dirty="0" err="1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projet</a:t>
            </a:r>
            <a:r>
              <a:rPr lang="en-CA" sz="1050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, un programme </a:t>
            </a:r>
            <a:r>
              <a:rPr lang="en-CA" sz="1050" dirty="0" err="1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ou</a:t>
            </a:r>
            <a:r>
              <a:rPr lang="en-CA" sz="1050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en-CA" sz="1050" dirty="0" err="1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une</a:t>
            </a:r>
            <a:r>
              <a:rPr lang="en-CA" sz="1050" dirty="0">
                <a:solidFill>
                  <a:srgbClr val="231F20"/>
                </a:solidFill>
                <a:latin typeface="Helvetica" pitchFamily="2" charset="0"/>
                <a:cs typeface="Times New Roman" panose="02020603050405020304" pitchFamily="18" charset="0"/>
              </a:rPr>
              <a:t> politique.</a:t>
            </a:r>
            <a:endParaRPr lang="en-CA" sz="1050" dirty="0">
              <a:solidFill>
                <a:srgbClr val="231F20"/>
              </a:solidFill>
              <a:effectLst/>
              <a:latin typeface="Helvetica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F59BB79-FB1E-0317-293E-B2979921CAE8}"/>
              </a:ext>
            </a:extLst>
          </p:cNvPr>
          <p:cNvGrpSpPr/>
          <p:nvPr/>
        </p:nvGrpSpPr>
        <p:grpSpPr>
          <a:xfrm>
            <a:off x="3603226" y="2048664"/>
            <a:ext cx="8087565" cy="3706880"/>
            <a:chOff x="3710735" y="1819300"/>
            <a:chExt cx="7930597" cy="4035920"/>
          </a:xfrm>
        </p:grpSpPr>
        <p:sp>
          <p:nvSpPr>
            <p:cNvPr id="14" name="U-Turn Arrow 13">
              <a:extLst>
                <a:ext uri="{FF2B5EF4-FFF2-40B4-BE49-F238E27FC236}">
                  <a16:creationId xmlns:a16="http://schemas.microsoft.com/office/drawing/2014/main" id="{92CF902F-85CF-313E-C839-E37B27898448}"/>
                </a:ext>
              </a:extLst>
            </p:cNvPr>
            <p:cNvSpPr/>
            <p:nvPr/>
          </p:nvSpPr>
          <p:spPr>
            <a:xfrm rot="7735334">
              <a:off x="8462870" y="2676758"/>
              <a:ext cx="3711681" cy="2645243"/>
            </a:xfrm>
            <a:prstGeom prst="uturnArrow">
              <a:avLst>
                <a:gd name="adj1" fmla="val 4809"/>
                <a:gd name="adj2" fmla="val 14428"/>
                <a:gd name="adj3" fmla="val 25000"/>
                <a:gd name="adj4" fmla="val 43750"/>
                <a:gd name="adj5" fmla="val 7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85CED489-1CA1-C20D-9728-35B3DC3B3774}"/>
                </a:ext>
              </a:extLst>
            </p:cNvPr>
            <p:cNvSpPr/>
            <p:nvPr/>
          </p:nvSpPr>
          <p:spPr>
            <a:xfrm rot="15361356">
              <a:off x="3471849" y="2058186"/>
              <a:ext cx="3036309" cy="2558538"/>
            </a:xfrm>
            <a:prstGeom prst="uturnArrow">
              <a:avLst>
                <a:gd name="adj1" fmla="val 5687"/>
                <a:gd name="adj2" fmla="val 16476"/>
                <a:gd name="adj3" fmla="val 25000"/>
                <a:gd name="adj4" fmla="val 43750"/>
                <a:gd name="adj5" fmla="val 7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38999F0E-B243-AE47-5573-AE3103F48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91E1B15-3669-3B0E-3265-4F448803E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0244B4-2A34-7C6B-2EC5-203602CBDEE6}"/>
              </a:ext>
            </a:extLst>
          </p:cNvPr>
          <p:cNvSpPr txBox="1"/>
          <p:nvPr/>
        </p:nvSpPr>
        <p:spPr>
          <a:xfrm>
            <a:off x="1991261" y="6336964"/>
            <a:ext cx="458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Brousselle (2026)</a:t>
            </a:r>
          </a:p>
        </p:txBody>
      </p:sp>
    </p:spTree>
    <p:extLst>
      <p:ext uri="{BB962C8B-B14F-4D97-AF65-F5344CB8AC3E}">
        <p14:creationId xmlns:p14="http://schemas.microsoft.com/office/powerpoint/2010/main" val="358731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FF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E9C28C-CFEB-BD7C-E21F-2B1AA2BD3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49508"/>
            <a:ext cx="10515600" cy="5561351"/>
          </a:xfrm>
        </p:spPr>
        <p:txBody>
          <a:bodyPr>
            <a:normAutofit/>
          </a:bodyPr>
          <a:lstStyle/>
          <a:p>
            <a:r>
              <a:rPr lang="en-US" dirty="0"/>
              <a:t>3- </a:t>
            </a:r>
            <a:r>
              <a:rPr lang="en-US" dirty="0" err="1"/>
              <a:t>Tenir</a:t>
            </a:r>
            <a:r>
              <a:rPr lang="en-US" dirty="0"/>
              <a:t> compte du </a:t>
            </a:r>
            <a:r>
              <a:rPr lang="en-US" dirty="0" err="1"/>
              <a:t>contexte</a:t>
            </a:r>
            <a:r>
              <a:rPr lang="en-US" dirty="0"/>
              <a:t> dans la pratique </a:t>
            </a:r>
            <a:r>
              <a:rPr lang="en-US" dirty="0" err="1"/>
              <a:t>évaluative</a:t>
            </a:r>
            <a:r>
              <a:rPr lang="en-US" dirty="0"/>
              <a:t>…</a:t>
            </a:r>
            <a:br>
              <a:rPr lang="en-US" dirty="0"/>
            </a:br>
            <a:br>
              <a:rPr lang="en-US" dirty="0"/>
            </a:br>
            <a:r>
              <a:rPr lang="en-US" dirty="0"/>
              <a:t>			… </a:t>
            </a:r>
            <a:r>
              <a:rPr lang="en-US" sz="9600" dirty="0">
                <a:latin typeface="Modern Love Grunge" panose="04070805081005020601" pitchFamily="82" charset="0"/>
              </a:rPr>
              <a:t>OK </a:t>
            </a:r>
            <a:r>
              <a:rPr lang="en-US" sz="9600" dirty="0" err="1">
                <a:latin typeface="Modern Love Grunge" panose="04070805081005020601" pitchFamily="82" charset="0"/>
              </a:rPr>
              <a:t>mais</a:t>
            </a:r>
            <a:r>
              <a:rPr lang="en-US" sz="9600" dirty="0">
                <a:latin typeface="Modern Love Grunge" panose="04070805081005020601" pitchFamily="82" charset="0"/>
              </a:rPr>
              <a:t> comment?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876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93EEE-8467-28F1-AA7B-8F741EE74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11678" cy="1325563"/>
          </a:xfrm>
        </p:spPr>
        <p:txBody>
          <a:bodyPr/>
          <a:lstStyle/>
          <a:p>
            <a:r>
              <a:rPr lang="en-US" dirty="0"/>
              <a:t>A- </a:t>
            </a:r>
            <a:r>
              <a:rPr lang="en-US" dirty="0" err="1"/>
              <a:t>Comprendre</a:t>
            </a:r>
            <a:r>
              <a:rPr lang="en-US" dirty="0"/>
              <a:t> le </a:t>
            </a:r>
            <a:r>
              <a:rPr lang="en-US" dirty="0" err="1"/>
              <a:t>risque</a:t>
            </a:r>
            <a:r>
              <a:rPr lang="en-US" dirty="0"/>
              <a:t> et </a:t>
            </a:r>
            <a:r>
              <a:rPr lang="en-US" dirty="0" err="1"/>
              <a:t>agir</a:t>
            </a:r>
            <a:r>
              <a:rPr lang="en-US" dirty="0"/>
              <a:t> sur </a:t>
            </a:r>
            <a:r>
              <a:rPr lang="en-US" dirty="0" err="1"/>
              <a:t>l’ensemble</a:t>
            </a:r>
            <a:r>
              <a:rPr lang="en-US" dirty="0"/>
              <a:t> des </a:t>
            </a:r>
            <a:r>
              <a:rPr lang="en-US" dirty="0" err="1"/>
              <a:t>facteurs</a:t>
            </a:r>
            <a:r>
              <a:rPr lang="en-US" dirty="0"/>
              <a:t> de </a:t>
            </a:r>
            <a:r>
              <a:rPr lang="en-US" dirty="0" err="1"/>
              <a:t>risque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DC9DAA-F46A-3DC6-918B-5F5AE1AE2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1460" y="1268084"/>
            <a:ext cx="6409079" cy="53714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BFB330-8A1F-22FB-AEA5-B472011EC258}"/>
              </a:ext>
            </a:extLst>
          </p:cNvPr>
          <p:cNvSpPr txBox="1"/>
          <p:nvPr/>
        </p:nvSpPr>
        <p:spPr>
          <a:xfrm>
            <a:off x="838200" y="6270171"/>
            <a:ext cx="3136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(Brousselle et al., 2020, p. 393)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9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335E1-7BA3-AA48-5209-3B2015076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 Adopter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approche</a:t>
            </a:r>
            <a:r>
              <a:rPr lang="en-US" dirty="0"/>
              <a:t> </a:t>
            </a:r>
            <a:r>
              <a:rPr lang="en-US" dirty="0" err="1"/>
              <a:t>holistique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CBDD28B-9796-C340-5265-889CA23ABC42}"/>
              </a:ext>
            </a:extLst>
          </p:cNvPr>
          <p:cNvSpPr txBox="1">
            <a:spLocks/>
          </p:cNvSpPr>
          <p:nvPr/>
        </p:nvSpPr>
        <p:spPr>
          <a:xfrm>
            <a:off x="267228" y="4094777"/>
            <a:ext cx="11657544" cy="2844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/>
              <a:buNone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9429456-564E-91DB-17CC-4BDF62D605CF}"/>
              </a:ext>
            </a:extLst>
          </p:cNvPr>
          <p:cNvSpPr txBox="1">
            <a:spLocks/>
          </p:cNvSpPr>
          <p:nvPr/>
        </p:nvSpPr>
        <p:spPr>
          <a:xfrm>
            <a:off x="415157" y="1690688"/>
            <a:ext cx="11361683" cy="5091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CA" dirty="0"/>
          </a:p>
          <a:p>
            <a:r>
              <a:rPr lang="en-US" sz="2400" b="1" dirty="0"/>
              <a:t>Santé </a:t>
            </a:r>
            <a:r>
              <a:rPr lang="en-US" sz="2400" b="1" dirty="0" err="1"/>
              <a:t>planétaire</a:t>
            </a:r>
            <a:r>
              <a:rPr lang="en-US" sz="2400" b="1" dirty="0"/>
              <a:t>:</a:t>
            </a:r>
          </a:p>
          <a:p>
            <a:pPr lvl="1"/>
            <a:r>
              <a:rPr lang="en-CA" dirty="0"/>
              <a:t>La santé </a:t>
            </a:r>
            <a:r>
              <a:rPr lang="en-CA" dirty="0" err="1"/>
              <a:t>planétaire</a:t>
            </a:r>
            <a:r>
              <a:rPr lang="en-CA" dirty="0"/>
              <a:t> est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approche</a:t>
            </a:r>
            <a:r>
              <a:rPr lang="en-CA" dirty="0"/>
              <a:t> qui </a:t>
            </a:r>
            <a:r>
              <a:rPr lang="en-CA" dirty="0" err="1"/>
              <a:t>tient</a:t>
            </a:r>
            <a:r>
              <a:rPr lang="en-CA" dirty="0"/>
              <a:t> compte de </a:t>
            </a:r>
            <a:r>
              <a:rPr lang="en-CA" dirty="0" err="1"/>
              <a:t>l'interdépendance</a:t>
            </a:r>
            <a:r>
              <a:rPr lang="en-CA" dirty="0"/>
              <a:t> entre les </a:t>
            </a:r>
            <a:r>
              <a:rPr lang="en-CA" dirty="0" err="1"/>
              <a:t>éléments</a:t>
            </a:r>
            <a:r>
              <a:rPr lang="en-CA" dirty="0"/>
              <a:t> et les </a:t>
            </a:r>
            <a:r>
              <a:rPr lang="en-CA" dirty="0" err="1"/>
              <a:t>êtres</a:t>
            </a:r>
            <a:r>
              <a:rPr lang="en-CA" dirty="0"/>
              <a:t> </a:t>
            </a:r>
            <a:r>
              <a:rPr lang="en-CA" dirty="0" err="1"/>
              <a:t>vivants</a:t>
            </a:r>
            <a:r>
              <a:rPr lang="en-CA" dirty="0"/>
              <a:t> (plantes, </a:t>
            </a:r>
            <a:r>
              <a:rPr lang="en-CA" dirty="0" err="1"/>
              <a:t>animaux</a:t>
            </a:r>
            <a:r>
              <a:rPr lang="en-CA" dirty="0"/>
              <a:t> y </a:t>
            </a:r>
            <a:r>
              <a:rPr lang="en-CA" dirty="0" err="1"/>
              <a:t>compris</a:t>
            </a:r>
            <a:r>
              <a:rPr lang="en-CA" dirty="0"/>
              <a:t> les </a:t>
            </a:r>
            <a:r>
              <a:rPr lang="en-CA" dirty="0" err="1"/>
              <a:t>humains</a:t>
            </a:r>
            <a:r>
              <a:rPr lang="en-CA" dirty="0"/>
              <a:t>),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soulignant</a:t>
            </a:r>
            <a:r>
              <a:rPr lang="en-CA" dirty="0"/>
              <a:t> </a:t>
            </a:r>
            <a:r>
              <a:rPr lang="en-CA" dirty="0" err="1"/>
              <a:t>l'importance</a:t>
            </a:r>
            <a:r>
              <a:rPr lang="en-CA" dirty="0"/>
              <a:t> de </a:t>
            </a:r>
            <a:r>
              <a:rPr lang="en-CA" dirty="0" err="1"/>
              <a:t>cultiver</a:t>
            </a:r>
            <a:r>
              <a:rPr lang="en-CA" dirty="0"/>
              <a:t> un </a:t>
            </a:r>
            <a:r>
              <a:rPr lang="en-CA" dirty="0" err="1"/>
              <a:t>écosystème</a:t>
            </a:r>
            <a:r>
              <a:rPr lang="en-CA" dirty="0"/>
              <a:t> </a:t>
            </a:r>
            <a:r>
              <a:rPr lang="en-CA" dirty="0" err="1"/>
              <a:t>positif</a:t>
            </a:r>
            <a:r>
              <a:rPr lang="en-CA" dirty="0"/>
              <a:t> pour </a:t>
            </a:r>
            <a:r>
              <a:rPr lang="en-CA" dirty="0" err="1"/>
              <a:t>soutenir</a:t>
            </a:r>
            <a:r>
              <a:rPr lang="en-CA" dirty="0"/>
              <a:t> </a:t>
            </a:r>
            <a:r>
              <a:rPr lang="en-CA" dirty="0" err="1"/>
              <a:t>l'épanouissement</a:t>
            </a:r>
            <a:r>
              <a:rPr lang="en-CA" dirty="0"/>
              <a:t> de </a:t>
            </a:r>
            <a:r>
              <a:rPr lang="en-CA" dirty="0" err="1"/>
              <a:t>toutes</a:t>
            </a:r>
            <a:r>
              <a:rPr lang="en-CA" dirty="0"/>
              <a:t> les </a:t>
            </a:r>
            <a:r>
              <a:rPr lang="en-CA" dirty="0" err="1"/>
              <a:t>formes</a:t>
            </a:r>
            <a:r>
              <a:rPr lang="en-CA" dirty="0"/>
              <a:t> de vie (Brousselle et al., 2024)</a:t>
            </a:r>
          </a:p>
          <a:p>
            <a:pPr lvl="1"/>
            <a:endParaRPr lang="en-CA" dirty="0"/>
          </a:p>
          <a:p>
            <a:r>
              <a:rPr lang="en-US" sz="2400" b="1" dirty="0"/>
              <a:t>Une </a:t>
            </a:r>
            <a:r>
              <a:rPr lang="en-US" sz="2400" b="1" dirty="0" err="1"/>
              <a:t>seule</a:t>
            </a:r>
            <a:r>
              <a:rPr lang="en-US" sz="2400" b="1" dirty="0"/>
              <a:t> santé (One health):</a:t>
            </a:r>
          </a:p>
          <a:p>
            <a:pPr lvl="1"/>
            <a:r>
              <a:rPr lang="en-CA" dirty="0" err="1"/>
              <a:t>L’approche</a:t>
            </a:r>
            <a:r>
              <a:rPr lang="en-CA" dirty="0"/>
              <a:t> « Une </a:t>
            </a:r>
            <a:r>
              <a:rPr lang="en-CA" dirty="0" err="1"/>
              <a:t>seule</a:t>
            </a:r>
            <a:r>
              <a:rPr lang="en-CA" dirty="0"/>
              <a:t> santé » est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approche</a:t>
            </a:r>
            <a:r>
              <a:rPr lang="en-CA" dirty="0"/>
              <a:t> </a:t>
            </a:r>
            <a:r>
              <a:rPr lang="en-CA" dirty="0" err="1"/>
              <a:t>intégrée</a:t>
            </a:r>
            <a:r>
              <a:rPr lang="en-CA" dirty="0"/>
              <a:t> et </a:t>
            </a:r>
            <a:r>
              <a:rPr lang="en-CA" dirty="0" err="1"/>
              <a:t>unificatrice</a:t>
            </a:r>
            <a:r>
              <a:rPr lang="en-CA" dirty="0"/>
              <a:t> qui vise à </a:t>
            </a:r>
            <a:r>
              <a:rPr lang="en-CA" dirty="0" err="1"/>
              <a:t>équilibrer</a:t>
            </a:r>
            <a:r>
              <a:rPr lang="en-CA" dirty="0"/>
              <a:t> et à optimiser </a:t>
            </a:r>
            <a:r>
              <a:rPr lang="en-CA" dirty="0" err="1"/>
              <a:t>durablement</a:t>
            </a:r>
            <a:r>
              <a:rPr lang="en-CA" dirty="0"/>
              <a:t> la santé des </a:t>
            </a:r>
            <a:r>
              <a:rPr lang="en-CA" dirty="0" err="1"/>
              <a:t>personnes</a:t>
            </a:r>
            <a:r>
              <a:rPr lang="en-CA" dirty="0"/>
              <a:t>, des </a:t>
            </a:r>
            <a:r>
              <a:rPr lang="en-CA" dirty="0" err="1"/>
              <a:t>animaux</a:t>
            </a:r>
            <a:r>
              <a:rPr lang="en-CA" dirty="0"/>
              <a:t> et des </a:t>
            </a:r>
            <a:r>
              <a:rPr lang="en-CA" dirty="0" err="1"/>
              <a:t>écosystèmes</a:t>
            </a:r>
            <a:r>
              <a:rPr lang="en-CA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742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Stock-986637128-screens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5299" y="-62773"/>
            <a:ext cx="6920773" cy="6920773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28" name="Group 27"/>
          <p:cNvGrpSpPr/>
          <p:nvPr/>
        </p:nvGrpSpPr>
        <p:grpSpPr>
          <a:xfrm>
            <a:off x="-4520" y="28926"/>
            <a:ext cx="6699220" cy="6699220"/>
            <a:chOff x="1611608" y="1028951"/>
            <a:chExt cx="4602997" cy="4602997"/>
          </a:xfrm>
          <a:solidFill>
            <a:srgbClr val="92D050">
              <a:alpha val="66000"/>
            </a:srgbClr>
          </a:solidFill>
        </p:grpSpPr>
        <p:sp>
          <p:nvSpPr>
            <p:cNvPr id="4" name="Oval 3"/>
            <p:cNvSpPr/>
            <p:nvPr/>
          </p:nvSpPr>
          <p:spPr>
            <a:xfrm>
              <a:off x="1611608" y="1028951"/>
              <a:ext cx="4602997" cy="460299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 flipV="1">
              <a:off x="3913108" y="1028952"/>
              <a:ext cx="0" cy="2558846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Oval 52"/>
          <p:cNvSpPr/>
          <p:nvPr/>
        </p:nvSpPr>
        <p:spPr>
          <a:xfrm>
            <a:off x="1147542" y="1121849"/>
            <a:ext cx="4430828" cy="4430828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1505069" y="1816757"/>
            <a:ext cx="3715772" cy="3715772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1859533" y="2483516"/>
            <a:ext cx="3006844" cy="3006844"/>
          </a:xfrm>
          <a:prstGeom prst="ellipse">
            <a:avLst/>
          </a:prstGeom>
          <a:solidFill>
            <a:srgbClr val="FF2E2B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866" y="2992712"/>
            <a:ext cx="124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Réduire</a:t>
            </a:r>
            <a:r>
              <a:rPr lang="en-US" sz="1400" dirty="0"/>
              <a:t> les </a:t>
            </a:r>
            <a:r>
              <a:rPr lang="en-US" sz="1400" dirty="0" err="1"/>
              <a:t>polluants</a:t>
            </a:r>
            <a:r>
              <a:rPr lang="en-US" sz="1400" dirty="0"/>
              <a:t> dans l'air, le sol et </a:t>
            </a:r>
            <a:r>
              <a:rPr lang="en-US" sz="1400" dirty="0" err="1"/>
              <a:t>l'eau</a:t>
            </a:r>
            <a:endParaRPr lang="en-US" sz="1400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9222" y="4682696"/>
            <a:ext cx="687148" cy="70504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961" y="272552"/>
            <a:ext cx="705723" cy="709362"/>
          </a:xfrm>
          <a:prstGeom prst="rect">
            <a:avLst/>
          </a:prstGeom>
        </p:spPr>
      </p:pic>
      <p:sp>
        <p:nvSpPr>
          <p:cNvPr id="50" name="Oval 49"/>
          <p:cNvSpPr/>
          <p:nvPr/>
        </p:nvSpPr>
        <p:spPr>
          <a:xfrm>
            <a:off x="2146534" y="3017609"/>
            <a:ext cx="2432844" cy="2432844"/>
          </a:xfrm>
          <a:prstGeom prst="ellipse">
            <a:avLst/>
          </a:prstGeom>
          <a:solidFill>
            <a:srgbClr val="0070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9397" y="5414392"/>
            <a:ext cx="679545" cy="69005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039" y="5417134"/>
            <a:ext cx="680331" cy="687308"/>
          </a:xfrm>
          <a:prstGeom prst="rect">
            <a:avLst/>
          </a:prstGeom>
        </p:spPr>
      </p:pic>
      <p:sp>
        <p:nvSpPr>
          <p:cNvPr id="54" name="Oval 53"/>
          <p:cNvSpPr/>
          <p:nvPr/>
        </p:nvSpPr>
        <p:spPr>
          <a:xfrm>
            <a:off x="2398738" y="3498402"/>
            <a:ext cx="1928436" cy="1928436"/>
          </a:xfrm>
          <a:prstGeom prst="ellipse">
            <a:avLst/>
          </a:prstGeom>
          <a:solidFill>
            <a:srgbClr val="0070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1200" b="1" dirty="0"/>
          </a:p>
        </p:txBody>
      </p:sp>
      <p:sp>
        <p:nvSpPr>
          <p:cNvPr id="47" name="Oval 46"/>
          <p:cNvSpPr/>
          <p:nvPr/>
        </p:nvSpPr>
        <p:spPr>
          <a:xfrm>
            <a:off x="2627202" y="3992066"/>
            <a:ext cx="1514201" cy="1413762"/>
          </a:xfrm>
          <a:prstGeom prst="ellipse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Interventions: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projets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programmes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and politiques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294131" y="2058937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Equité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294131" y="3650373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>
                <a:latin typeface="Times New Roman" charset="0"/>
              </a:rPr>
              <a:t>Relations de </a:t>
            </a:r>
            <a:r>
              <a:rPr lang="en-US" sz="1401" dirty="0" err="1">
                <a:latin typeface="Times New Roman" charset="0"/>
              </a:rPr>
              <a:t>pouvoir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294131" y="2626130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Prosperité</a:t>
            </a:r>
            <a:endParaRPr lang="en-US" sz="1401" dirty="0">
              <a:latin typeface="Times New Roman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294131" y="1360834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>
                <a:latin typeface="Times New Roman" charset="0"/>
              </a:rPr>
              <a:t>Santé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294131" y="3150798"/>
            <a:ext cx="21376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 err="1">
                <a:latin typeface="Times New Roman" charset="0"/>
              </a:rPr>
              <a:t>Gouverne</a:t>
            </a:r>
            <a:endParaRPr lang="en-US" sz="1401" dirty="0">
              <a:latin typeface="Times New Roman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958" y="1011310"/>
            <a:ext cx="705753" cy="71678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7093" y="1757486"/>
            <a:ext cx="699616" cy="71411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123" y="1760081"/>
            <a:ext cx="694526" cy="708921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8935" y="1757485"/>
            <a:ext cx="703812" cy="707442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783" y="2500998"/>
            <a:ext cx="696075" cy="692524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6054" y="2491532"/>
            <a:ext cx="694494" cy="705346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086" y="2491530"/>
            <a:ext cx="714439" cy="707186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488" y="3235527"/>
            <a:ext cx="694622" cy="694622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038" y="3954440"/>
            <a:ext cx="688108" cy="698859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8607" y="3952677"/>
            <a:ext cx="702384" cy="702384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8933" y="2498308"/>
            <a:ext cx="698418" cy="698418"/>
          </a:xfrm>
          <a:prstGeom prst="rect">
            <a:avLst/>
          </a:prstGeom>
        </p:spPr>
      </p:pic>
      <p:cxnSp>
        <p:nvCxnSpPr>
          <p:cNvPr id="65" name="Straight Connector 64"/>
          <p:cNvCxnSpPr/>
          <p:nvPr/>
        </p:nvCxnSpPr>
        <p:spPr>
          <a:xfrm>
            <a:off x="5166560" y="4607291"/>
            <a:ext cx="962002" cy="645065"/>
          </a:xfrm>
          <a:prstGeom prst="line">
            <a:avLst/>
          </a:prstGeom>
          <a:solidFill>
            <a:srgbClr val="92D050">
              <a:alpha val="66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388742" y="4494590"/>
            <a:ext cx="1055387" cy="485445"/>
          </a:xfrm>
          <a:prstGeom prst="line">
            <a:avLst/>
          </a:prstGeom>
          <a:solidFill>
            <a:srgbClr val="92D050">
              <a:alpha val="66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74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9220" y="3222917"/>
            <a:ext cx="694926" cy="702126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7449" y="3234669"/>
            <a:ext cx="699904" cy="696334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2679700" y="5653461"/>
            <a:ext cx="1397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Protéger</a:t>
            </a:r>
            <a:r>
              <a:rPr lang="en-US" sz="1400" dirty="0"/>
              <a:t> la </a:t>
            </a:r>
            <a:r>
              <a:rPr lang="en-US" sz="1400" dirty="0" err="1"/>
              <a:t>biodiversité</a:t>
            </a:r>
            <a:r>
              <a:rPr lang="en-US" sz="1400" dirty="0"/>
              <a:t> : </a:t>
            </a:r>
            <a:r>
              <a:rPr lang="en-US" sz="1400" dirty="0" err="1"/>
              <a:t>animaux</a:t>
            </a:r>
            <a:r>
              <a:rPr lang="en-US" sz="1400" dirty="0"/>
              <a:t> et </a:t>
            </a:r>
            <a:r>
              <a:rPr lang="en-US" sz="1400" dirty="0" err="1"/>
              <a:t>végétaux</a:t>
            </a:r>
            <a:endParaRPr lang="en-US" sz="1400" dirty="0"/>
          </a:p>
        </p:txBody>
      </p:sp>
      <p:sp>
        <p:nvSpPr>
          <p:cNvPr id="67" name="TextBox 66"/>
          <p:cNvSpPr txBox="1"/>
          <p:nvPr/>
        </p:nvSpPr>
        <p:spPr>
          <a:xfrm>
            <a:off x="5491758" y="2992714"/>
            <a:ext cx="13012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Protéger</a:t>
            </a:r>
            <a:r>
              <a:rPr lang="en-US" sz="1400" dirty="0"/>
              <a:t> et </a:t>
            </a:r>
            <a:r>
              <a:rPr lang="en-US" sz="1400" dirty="0" err="1"/>
              <a:t>gérer</a:t>
            </a:r>
            <a:r>
              <a:rPr lang="en-US" sz="1400" dirty="0"/>
              <a:t> les eaux et les </a:t>
            </a:r>
            <a:r>
              <a:rPr lang="en-US" sz="1400" dirty="0" err="1"/>
              <a:t>terres</a:t>
            </a:r>
            <a:endParaRPr lang="en-US" sz="1400" dirty="0"/>
          </a:p>
        </p:txBody>
      </p:sp>
      <p:cxnSp>
        <p:nvCxnSpPr>
          <p:cNvPr id="8" name="Straight Connector 7"/>
          <p:cNvCxnSpPr>
            <a:cxnSpLocks/>
            <a:stCxn id="41" idx="1"/>
          </p:cNvCxnSpPr>
          <p:nvPr/>
        </p:nvCxnSpPr>
        <p:spPr>
          <a:xfrm flipH="1">
            <a:off x="3362954" y="627233"/>
            <a:ext cx="4348004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3853243" y="1360831"/>
            <a:ext cx="3857716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3853243" y="2058934"/>
            <a:ext cx="3857716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eft Bracket 8"/>
          <p:cNvSpPr/>
          <p:nvPr/>
        </p:nvSpPr>
        <p:spPr>
          <a:xfrm>
            <a:off x="7641052" y="2498454"/>
            <a:ext cx="101760" cy="1432324"/>
          </a:xfrm>
          <a:prstGeom prst="leftBracke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cxnSp>
        <p:nvCxnSpPr>
          <p:cNvPr id="48" name="Straight Connector 47"/>
          <p:cNvCxnSpPr/>
          <p:nvPr/>
        </p:nvCxnSpPr>
        <p:spPr>
          <a:xfrm flipH="1">
            <a:off x="3853243" y="2925249"/>
            <a:ext cx="3788046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4288780" y="4273709"/>
            <a:ext cx="3437260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>
            <a:off x="5976816" y="5013642"/>
            <a:ext cx="1749223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3868322" y="5748387"/>
            <a:ext cx="3857716" cy="0"/>
          </a:xfrm>
          <a:prstGeom prst="line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744987" y="6266482"/>
            <a:ext cx="4991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charset="0"/>
                <a:ea typeface="Times New Roman" charset="0"/>
                <a:cs typeface="Times New Roman" charset="0"/>
              </a:rPr>
              <a:t>Cadre pour la santé </a:t>
            </a:r>
            <a:r>
              <a:rPr lang="en-US" sz="2400" dirty="0" err="1">
                <a:latin typeface="Times New Roman" charset="0"/>
                <a:ea typeface="Times New Roman" charset="0"/>
                <a:cs typeface="Times New Roman" charset="0"/>
              </a:rPr>
              <a:t>planétaire</a:t>
            </a:r>
            <a:endParaRPr lang="en-US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BA8C0E-E810-E44F-9EC0-5EFAFC38DDB0}"/>
              </a:ext>
            </a:extLst>
          </p:cNvPr>
          <p:cNvSpPr txBox="1"/>
          <p:nvPr/>
        </p:nvSpPr>
        <p:spPr>
          <a:xfrm>
            <a:off x="9753600" y="500743"/>
            <a:ext cx="2307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Brousselle</a:t>
            </a:r>
            <a:r>
              <a:rPr lang="en-US" sz="1400" dirty="0"/>
              <a:t> &amp;McDavid (2020). </a:t>
            </a:r>
          </a:p>
        </p:txBody>
      </p:sp>
    </p:spTree>
    <p:extLst>
      <p:ext uri="{BB962C8B-B14F-4D97-AF65-F5344CB8AC3E}">
        <p14:creationId xmlns:p14="http://schemas.microsoft.com/office/powerpoint/2010/main" val="1070059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 descr="Chart, radar chart&#10;&#10;Description automatically generated">
            <a:extLst>
              <a:ext uri="{FF2B5EF4-FFF2-40B4-BE49-F238E27FC236}">
                <a16:creationId xmlns:a16="http://schemas.microsoft.com/office/drawing/2014/main" id="{A615C327-0317-534A-B1D1-EBFC9241F9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43" y="3818887"/>
            <a:ext cx="5514818" cy="2352989"/>
          </a:xfrm>
          <a:prstGeom prst="rect">
            <a:avLst/>
          </a:prstGeom>
        </p:spPr>
      </p:pic>
      <p:sp>
        <p:nvSpPr>
          <p:cNvPr id="47" name="Oval 46"/>
          <p:cNvSpPr/>
          <p:nvPr/>
        </p:nvSpPr>
        <p:spPr>
          <a:xfrm>
            <a:off x="7207743" y="2730893"/>
            <a:ext cx="1324024" cy="1324024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8677" y="1010929"/>
            <a:ext cx="4727319" cy="910931"/>
          </a:xfrm>
        </p:spPr>
        <p:txBody>
          <a:bodyPr>
            <a:normAutofit/>
          </a:bodyPr>
          <a:lstStyle/>
          <a:p>
            <a:r>
              <a:rPr lang="en-US" dirty="0" err="1"/>
              <a:t>Systèmes</a:t>
            </a:r>
            <a:r>
              <a:rPr lang="en-US" dirty="0"/>
              <a:t> </a:t>
            </a:r>
            <a:r>
              <a:rPr lang="en-US" dirty="0" err="1"/>
              <a:t>Naturels</a:t>
            </a:r>
            <a:endParaRPr lang="en-US" dirty="0"/>
          </a:p>
        </p:txBody>
      </p:sp>
      <p:pic>
        <p:nvPicPr>
          <p:cNvPr id="30" name="Picture 2" descr="Stock-986637128-screens.png">
            <a:extLst>
              <a:ext uri="{FF2B5EF4-FFF2-40B4-BE49-F238E27FC236}">
                <a16:creationId xmlns:a16="http://schemas.microsoft.com/office/drawing/2014/main" id="{FE4216DB-6B75-B840-ABEF-D4722DB46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8481" y="55455"/>
            <a:ext cx="6802545" cy="680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3D01EB8-CBE6-EF4E-9FF9-8A58C4F702B4}"/>
              </a:ext>
            </a:extLst>
          </p:cNvPr>
          <p:cNvSpPr txBox="1"/>
          <p:nvPr/>
        </p:nvSpPr>
        <p:spPr>
          <a:xfrm>
            <a:off x="4747247" y="1921860"/>
            <a:ext cx="2391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Réduire</a:t>
            </a:r>
            <a:r>
              <a:rPr lang="en-US" sz="2800" dirty="0"/>
              <a:t> les </a:t>
            </a:r>
            <a:r>
              <a:rPr lang="en-US" sz="2800" dirty="0" err="1"/>
              <a:t>polluants</a:t>
            </a:r>
            <a:r>
              <a:rPr lang="en-US" sz="2800" dirty="0"/>
              <a:t> dans </a:t>
            </a:r>
            <a:r>
              <a:rPr lang="en-US" sz="2800" dirty="0" err="1"/>
              <a:t>l'air</a:t>
            </a:r>
            <a:r>
              <a:rPr lang="en-US" sz="2800" dirty="0"/>
              <a:t>, le sol et </a:t>
            </a:r>
            <a:r>
              <a:rPr lang="en-US" sz="2800" dirty="0" err="1"/>
              <a:t>l'eau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3BDFDE-6F1C-2749-A14E-06E8A9013B1F}"/>
              </a:ext>
            </a:extLst>
          </p:cNvPr>
          <p:cNvSpPr txBox="1"/>
          <p:nvPr/>
        </p:nvSpPr>
        <p:spPr>
          <a:xfrm>
            <a:off x="6625382" y="4523916"/>
            <a:ext cx="26735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Protéger</a:t>
            </a:r>
            <a:r>
              <a:rPr lang="en-US" sz="2800" dirty="0"/>
              <a:t> la </a:t>
            </a:r>
            <a:r>
              <a:rPr lang="en-US" sz="2800" dirty="0" err="1"/>
              <a:t>biodiversité</a:t>
            </a:r>
            <a:r>
              <a:rPr lang="en-US" sz="2800" dirty="0"/>
              <a:t> : </a:t>
            </a:r>
            <a:r>
              <a:rPr lang="en-US" sz="2800" dirty="0" err="1"/>
              <a:t>animaux</a:t>
            </a:r>
            <a:r>
              <a:rPr lang="en-US" sz="2800" dirty="0"/>
              <a:t> et </a:t>
            </a:r>
            <a:r>
              <a:rPr lang="en-US" sz="2800" dirty="0" err="1"/>
              <a:t>végétaux</a:t>
            </a:r>
            <a:endParaRPr lang="en-US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B4A427-CA64-E14B-BC78-C309EC49EDE3}"/>
              </a:ext>
            </a:extLst>
          </p:cNvPr>
          <p:cNvSpPr txBox="1"/>
          <p:nvPr/>
        </p:nvSpPr>
        <p:spPr>
          <a:xfrm>
            <a:off x="8670296" y="1777517"/>
            <a:ext cx="22583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Protéger</a:t>
            </a:r>
            <a:r>
              <a:rPr lang="en-US" sz="2800" dirty="0"/>
              <a:t> et </a:t>
            </a:r>
            <a:r>
              <a:rPr lang="en-US" sz="2800" dirty="0" err="1"/>
              <a:t>gérer</a:t>
            </a:r>
            <a:r>
              <a:rPr lang="en-US" sz="2800" dirty="0"/>
              <a:t> les </a:t>
            </a:r>
            <a:r>
              <a:rPr lang="en-US" sz="2800" dirty="0" err="1"/>
              <a:t>eaux</a:t>
            </a:r>
            <a:r>
              <a:rPr lang="en-US" sz="2800" dirty="0"/>
              <a:t> et les </a:t>
            </a:r>
            <a:r>
              <a:rPr lang="en-US" sz="2800" dirty="0" err="1"/>
              <a:t>terres</a:t>
            </a:r>
            <a:endParaRPr lang="en-US" sz="28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7BD5559-1084-7A45-9091-3E6B164062EF}"/>
              </a:ext>
            </a:extLst>
          </p:cNvPr>
          <p:cNvCxnSpPr>
            <a:cxnSpLocks/>
          </p:cNvCxnSpPr>
          <p:nvPr/>
        </p:nvCxnSpPr>
        <p:spPr>
          <a:xfrm flipH="1">
            <a:off x="5263297" y="3721876"/>
            <a:ext cx="2063478" cy="165583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37488DB-F282-9A45-9A62-36742BA8493B}"/>
              </a:ext>
            </a:extLst>
          </p:cNvPr>
          <p:cNvCxnSpPr>
            <a:cxnSpLocks/>
          </p:cNvCxnSpPr>
          <p:nvPr/>
        </p:nvCxnSpPr>
        <p:spPr>
          <a:xfrm flipH="1" flipV="1">
            <a:off x="7869755" y="278296"/>
            <a:ext cx="1" cy="2439043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CB03411-210B-D649-B0D2-247FB1B7EE46}"/>
              </a:ext>
            </a:extLst>
          </p:cNvPr>
          <p:cNvCxnSpPr>
            <a:cxnSpLocks/>
          </p:cNvCxnSpPr>
          <p:nvPr/>
        </p:nvCxnSpPr>
        <p:spPr>
          <a:xfrm flipH="1" flipV="1">
            <a:off x="8368496" y="3622876"/>
            <a:ext cx="2335947" cy="147575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20E3D99-4E04-EF4B-AA75-3A1FB17183A5}"/>
              </a:ext>
            </a:extLst>
          </p:cNvPr>
          <p:cNvSpPr/>
          <p:nvPr/>
        </p:nvSpPr>
        <p:spPr>
          <a:xfrm>
            <a:off x="-2713185" y="9456534"/>
            <a:ext cx="6499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7200"/>
            <a:r>
              <a:rPr lang="en-C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Steffen et al. (2015)</a:t>
            </a:r>
            <a:endParaRPr lang="en-C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BC91E2-E059-984B-B088-CB5E218A94D2}"/>
              </a:ext>
            </a:extLst>
          </p:cNvPr>
          <p:cNvSpPr/>
          <p:nvPr/>
        </p:nvSpPr>
        <p:spPr>
          <a:xfrm>
            <a:off x="-693396" y="6426065"/>
            <a:ext cx="3519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7200"/>
            <a:r>
              <a:rPr lang="en-CA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Steffen et al. (2015)</a:t>
            </a:r>
            <a:endParaRPr lang="en-C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F086BC9-E9F9-309A-9012-B61C36BADBEC}"/>
              </a:ext>
            </a:extLst>
          </p:cNvPr>
          <p:cNvSpPr/>
          <p:nvPr/>
        </p:nvSpPr>
        <p:spPr>
          <a:xfrm>
            <a:off x="6913703" y="2484964"/>
            <a:ext cx="1944889" cy="1815882"/>
          </a:xfrm>
          <a:prstGeom prst="ellipse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Interventions: </a:t>
            </a:r>
            <a:r>
              <a:rPr lang="en-US" sz="1600" dirty="0" err="1">
                <a:latin typeface="Times New Roman" charset="0"/>
                <a:ea typeface="Times New Roman" charset="0"/>
                <a:cs typeface="Times New Roman" charset="0"/>
              </a:rPr>
              <a:t>projets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600" dirty="0" err="1">
                <a:latin typeface="Times New Roman" charset="0"/>
                <a:ea typeface="Times New Roman" charset="0"/>
                <a:cs typeface="Times New Roman" charset="0"/>
              </a:rPr>
              <a:t>programmes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 et politiques</a:t>
            </a:r>
          </a:p>
        </p:txBody>
      </p:sp>
    </p:spTree>
    <p:extLst>
      <p:ext uri="{BB962C8B-B14F-4D97-AF65-F5344CB8AC3E}">
        <p14:creationId xmlns:p14="http://schemas.microsoft.com/office/powerpoint/2010/main" val="3758265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29418</TotalTime>
  <Words>1164</Words>
  <Application>Microsoft Office PowerPoint</Application>
  <PresentationFormat>Grand écran</PresentationFormat>
  <Paragraphs>137</Paragraphs>
  <Slides>17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Google Sans</vt:lpstr>
      <vt:lpstr>Helvetica</vt:lpstr>
      <vt:lpstr>Modern Love Grunge</vt:lpstr>
      <vt:lpstr>Roboto</vt:lpstr>
      <vt:lpstr>Times New Roman</vt:lpstr>
      <vt:lpstr>Office Theme</vt:lpstr>
      <vt:lpstr>La santé planétaire dans la pratique évaluative</vt:lpstr>
      <vt:lpstr>2- Les implications pour la pratique évaluative</vt:lpstr>
      <vt:lpstr>Earth Day Evaluation Declaration (2024)</vt:lpstr>
      <vt:lpstr>Intégrer la consideration du contexte dans toutes les évaluations</vt:lpstr>
      <vt:lpstr>3- Tenir compte du contexte dans la pratique évaluative…     … OK mais comment?</vt:lpstr>
      <vt:lpstr>A- Comprendre le risque et agir sur l’ensemble des facteurs de risque</vt:lpstr>
      <vt:lpstr>B- Adopter une approche holistique</vt:lpstr>
      <vt:lpstr>Présentation PowerPoint</vt:lpstr>
      <vt:lpstr>Systèmes Naturels</vt:lpstr>
      <vt:lpstr>B- Systèmes humains</vt:lpstr>
      <vt:lpstr>Présentation PowerPoint</vt:lpstr>
      <vt:lpstr>C- Prioriser la régénération</vt:lpstr>
      <vt:lpstr>D- Combattre la désinformation et les stratégies d’influences politiques</vt:lpstr>
      <vt:lpstr>    Modèles logiques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Armelle BARRÉ</cp:lastModifiedBy>
  <cp:revision>176</cp:revision>
  <cp:lastPrinted>2023-11-30T22:18:54Z</cp:lastPrinted>
  <dcterms:created xsi:type="dcterms:W3CDTF">2019-11-04T02:05:20Z</dcterms:created>
  <dcterms:modified xsi:type="dcterms:W3CDTF">2026-07-01T08:02:59Z</dcterms:modified>
</cp:coreProperties>
</file>