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458" r:id="rId2"/>
    <p:sldId id="459" r:id="rId3"/>
    <p:sldId id="457" r:id="rId4"/>
    <p:sldId id="260" r:id="rId5"/>
    <p:sldId id="412" r:id="rId6"/>
    <p:sldId id="407" r:id="rId7"/>
    <p:sldId id="396" r:id="rId8"/>
    <p:sldId id="310" r:id="rId9"/>
    <p:sldId id="390" r:id="rId10"/>
    <p:sldId id="404" r:id="rId11"/>
    <p:sldId id="311" r:id="rId12"/>
    <p:sldId id="297" r:id="rId13"/>
    <p:sldId id="399" r:id="rId14"/>
    <p:sldId id="401" r:id="rId15"/>
    <p:sldId id="402" r:id="rId16"/>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FF5D"/>
    <a:srgbClr val="7CFF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2429"/>
  </p:normalViewPr>
  <p:slideViewPr>
    <p:cSldViewPr snapToGrid="0" snapToObjects="1">
      <p:cViewPr varScale="1">
        <p:scale>
          <a:sx n="90" d="100"/>
          <a:sy n="90" d="100"/>
        </p:scale>
        <p:origin x="1320" y="78"/>
      </p:cViewPr>
      <p:guideLst/>
    </p:cSldViewPr>
  </p:slideViewPr>
  <p:notesTextViewPr>
    <p:cViewPr>
      <p:scale>
        <a:sx n="1" d="1"/>
        <a:sy n="1" d="1"/>
      </p:scale>
      <p:origin x="0" y="0"/>
    </p:cViewPr>
  </p:notesTextViewPr>
  <p:notesViewPr>
    <p:cSldViewPr snapToGrid="0" snapToObjects="1">
      <p:cViewPr varScale="1">
        <p:scale>
          <a:sx n="82" d="100"/>
          <a:sy n="82" d="100"/>
        </p:scale>
        <p:origin x="3000"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C8597E-6CED-6C43-8D90-FAE0D8684693}" type="doc">
      <dgm:prSet loTypeId="urn:microsoft.com/office/officeart/2005/8/layout/cycle5" loCatId="" qsTypeId="urn:microsoft.com/office/officeart/2005/8/quickstyle/simple1" qsCatId="simple" csTypeId="urn:microsoft.com/office/officeart/2005/8/colors/colorful5" csCatId="colorful" phldr="1"/>
      <dgm:spPr/>
    </dgm:pt>
    <dgm:pt modelId="{06D63CD8-A02F-9546-A72E-A1553FCA088C}">
      <dgm:prSet phldrT="[Text]" custT="1"/>
      <dgm:spPr>
        <a:solidFill>
          <a:schemeClr val="accent1">
            <a:lumMod val="60000"/>
            <a:lumOff val="40000"/>
          </a:schemeClr>
        </a:solidFill>
      </dgm:spPr>
      <dgm:t>
        <a:bodyPr/>
        <a:lstStyle/>
        <a:p>
          <a:r>
            <a:rPr lang="en-US" sz="2800" b="0" dirty="0" err="1">
              <a:solidFill>
                <a:schemeClr val="tx1"/>
              </a:solidFill>
            </a:rPr>
            <a:t>Maintenir</a:t>
          </a:r>
          <a:r>
            <a:rPr lang="en-US" sz="2800" b="0" dirty="0">
              <a:solidFill>
                <a:schemeClr val="tx1"/>
              </a:solidFill>
            </a:rPr>
            <a:t> le status quo</a:t>
          </a:r>
        </a:p>
      </dgm:t>
    </dgm:pt>
    <dgm:pt modelId="{91EA8F4E-99DB-F742-97F8-FC9DFE677591}" type="parTrans" cxnId="{764BAB73-368F-9846-A2BE-B0D7A4C211DD}">
      <dgm:prSet/>
      <dgm:spPr/>
      <dgm:t>
        <a:bodyPr/>
        <a:lstStyle/>
        <a:p>
          <a:endParaRPr lang="en-US" sz="2800">
            <a:solidFill>
              <a:schemeClr val="tx1"/>
            </a:solidFill>
          </a:endParaRPr>
        </a:p>
      </dgm:t>
    </dgm:pt>
    <dgm:pt modelId="{B633D090-B809-3F4F-B318-CCA4F5647542}" type="sibTrans" cxnId="{764BAB73-368F-9846-A2BE-B0D7A4C211DD}">
      <dgm:prSet/>
      <dgm:spPr/>
      <dgm:t>
        <a:bodyPr/>
        <a:lstStyle/>
        <a:p>
          <a:endParaRPr lang="en-US" sz="2800">
            <a:solidFill>
              <a:schemeClr val="tx1"/>
            </a:solidFill>
          </a:endParaRPr>
        </a:p>
      </dgm:t>
    </dgm:pt>
    <dgm:pt modelId="{CFEB1CFF-BB5E-4140-860A-2CB1C415321B}">
      <dgm:prSet phldrT="[Text]" custT="1"/>
      <dgm:spPr/>
      <dgm:t>
        <a:bodyPr/>
        <a:lstStyle/>
        <a:p>
          <a:r>
            <a:rPr lang="en-US" sz="2800" b="0" dirty="0">
              <a:solidFill>
                <a:schemeClr val="tx1"/>
              </a:solidFill>
            </a:rPr>
            <a:t>Encourager la </a:t>
          </a:r>
          <a:r>
            <a:rPr lang="en-US" sz="2800" b="0" dirty="0" err="1">
              <a:solidFill>
                <a:schemeClr val="tx1"/>
              </a:solidFill>
            </a:rPr>
            <a:t>polarisation</a:t>
          </a:r>
          <a:r>
            <a:rPr lang="en-US" sz="2800" b="0" dirty="0">
              <a:solidFill>
                <a:schemeClr val="tx1"/>
              </a:solidFill>
            </a:rPr>
            <a:t> </a:t>
          </a:r>
        </a:p>
      </dgm:t>
    </dgm:pt>
    <dgm:pt modelId="{BA2F4822-37ED-8D47-8C88-811D2E2609A5}" type="parTrans" cxnId="{21548E6E-8130-5848-956E-15AA9E889236}">
      <dgm:prSet/>
      <dgm:spPr/>
      <dgm:t>
        <a:bodyPr/>
        <a:lstStyle/>
        <a:p>
          <a:endParaRPr lang="en-US" sz="2800">
            <a:solidFill>
              <a:schemeClr val="tx1"/>
            </a:solidFill>
          </a:endParaRPr>
        </a:p>
      </dgm:t>
    </dgm:pt>
    <dgm:pt modelId="{87662374-3B7B-6142-9944-D122F3BFF828}" type="sibTrans" cxnId="{21548E6E-8130-5848-956E-15AA9E889236}">
      <dgm:prSet/>
      <dgm:spPr/>
      <dgm:t>
        <a:bodyPr/>
        <a:lstStyle/>
        <a:p>
          <a:endParaRPr lang="en-US" sz="2800">
            <a:solidFill>
              <a:schemeClr val="tx1"/>
            </a:solidFill>
          </a:endParaRPr>
        </a:p>
      </dgm:t>
    </dgm:pt>
    <dgm:pt modelId="{D08EB55C-D0C0-2945-8310-EE4762D37E66}">
      <dgm:prSet phldrT="[Text]" custT="1"/>
      <dgm:spPr/>
      <dgm:t>
        <a:bodyPr/>
        <a:lstStyle/>
        <a:p>
          <a:r>
            <a:rPr lang="en-US" sz="2800" b="0" dirty="0" err="1">
              <a:solidFill>
                <a:schemeClr val="tx1"/>
              </a:solidFill>
            </a:rPr>
            <a:t>Neutraliser</a:t>
          </a:r>
          <a:r>
            <a:rPr lang="en-US" sz="2800" b="0" dirty="0">
              <a:solidFill>
                <a:schemeClr val="tx1"/>
              </a:solidFill>
            </a:rPr>
            <a:t> les opposants</a:t>
          </a:r>
        </a:p>
      </dgm:t>
    </dgm:pt>
    <dgm:pt modelId="{94E1F69B-0599-1E4D-9AEC-EE2A118F3071}" type="parTrans" cxnId="{82863C61-E697-574D-B5F7-197016954CAB}">
      <dgm:prSet/>
      <dgm:spPr/>
      <dgm:t>
        <a:bodyPr/>
        <a:lstStyle/>
        <a:p>
          <a:endParaRPr lang="en-US" sz="2800">
            <a:solidFill>
              <a:schemeClr val="tx1"/>
            </a:solidFill>
          </a:endParaRPr>
        </a:p>
      </dgm:t>
    </dgm:pt>
    <dgm:pt modelId="{49D6BC07-AEAA-4F45-A70E-61E355ADCDE3}" type="sibTrans" cxnId="{82863C61-E697-574D-B5F7-197016954CAB}">
      <dgm:prSet/>
      <dgm:spPr/>
      <dgm:t>
        <a:bodyPr/>
        <a:lstStyle/>
        <a:p>
          <a:endParaRPr lang="en-US" sz="2800">
            <a:solidFill>
              <a:schemeClr val="tx1"/>
            </a:solidFill>
          </a:endParaRPr>
        </a:p>
      </dgm:t>
    </dgm:pt>
    <dgm:pt modelId="{E39F8B22-6408-4C49-9542-4FB15AB9C139}">
      <dgm:prSet phldrT="[Text]" custT="1"/>
      <dgm:spPr/>
      <dgm:t>
        <a:bodyPr/>
        <a:lstStyle/>
        <a:p>
          <a:r>
            <a:rPr lang="en-US" sz="2800" b="0" dirty="0">
              <a:solidFill>
                <a:schemeClr val="tx1"/>
              </a:solidFill>
            </a:rPr>
            <a:t>Augmenter </a:t>
          </a:r>
          <a:r>
            <a:rPr lang="en-US" sz="2800" b="0" dirty="0" err="1">
              <a:solidFill>
                <a:schemeClr val="tx1"/>
              </a:solidFill>
            </a:rPr>
            <a:t>légitimité</a:t>
          </a:r>
          <a:r>
            <a:rPr lang="en-US" sz="2800" b="0" dirty="0">
              <a:solidFill>
                <a:schemeClr val="tx1"/>
              </a:solidFill>
            </a:rPr>
            <a:t> </a:t>
          </a:r>
          <a:r>
            <a:rPr lang="en-US" sz="2800" b="0" dirty="0" err="1">
              <a:solidFill>
                <a:schemeClr val="tx1"/>
              </a:solidFill>
            </a:rPr>
            <a:t>sociale</a:t>
          </a:r>
          <a:endParaRPr lang="en-US" sz="2800" b="0" dirty="0">
            <a:solidFill>
              <a:schemeClr val="tx1"/>
            </a:solidFill>
          </a:endParaRPr>
        </a:p>
      </dgm:t>
    </dgm:pt>
    <dgm:pt modelId="{790CFE4C-EFF2-FA42-B87B-9275E8321981}" type="parTrans" cxnId="{D437A783-5DCB-D540-9C99-EF9CCC41225F}">
      <dgm:prSet/>
      <dgm:spPr/>
      <dgm:t>
        <a:bodyPr/>
        <a:lstStyle/>
        <a:p>
          <a:endParaRPr lang="en-US" sz="2800">
            <a:solidFill>
              <a:schemeClr val="tx1"/>
            </a:solidFill>
          </a:endParaRPr>
        </a:p>
      </dgm:t>
    </dgm:pt>
    <dgm:pt modelId="{14BEC26F-1DD7-8943-B11B-795A4868C458}" type="sibTrans" cxnId="{D437A783-5DCB-D540-9C99-EF9CCC41225F}">
      <dgm:prSet/>
      <dgm:spPr/>
      <dgm:t>
        <a:bodyPr/>
        <a:lstStyle/>
        <a:p>
          <a:endParaRPr lang="en-US" sz="2800">
            <a:solidFill>
              <a:schemeClr val="tx1"/>
            </a:solidFill>
          </a:endParaRPr>
        </a:p>
      </dgm:t>
    </dgm:pt>
    <dgm:pt modelId="{2692774A-12E3-6149-9CF9-9DDD668861B0}" type="pres">
      <dgm:prSet presAssocID="{86C8597E-6CED-6C43-8D90-FAE0D8684693}" presName="cycle" presStyleCnt="0">
        <dgm:presLayoutVars>
          <dgm:dir/>
          <dgm:resizeHandles val="exact"/>
        </dgm:presLayoutVars>
      </dgm:prSet>
      <dgm:spPr/>
    </dgm:pt>
    <dgm:pt modelId="{70D01FCD-0788-3244-A350-F35B09E7ACFD}" type="pres">
      <dgm:prSet presAssocID="{06D63CD8-A02F-9546-A72E-A1553FCA088C}" presName="node" presStyleLbl="node1" presStyleIdx="0" presStyleCnt="4" custScaleX="164777">
        <dgm:presLayoutVars>
          <dgm:bulletEnabled val="1"/>
        </dgm:presLayoutVars>
      </dgm:prSet>
      <dgm:spPr/>
    </dgm:pt>
    <dgm:pt modelId="{458C7419-CE56-DE45-8818-3206A4D2DF8E}" type="pres">
      <dgm:prSet presAssocID="{06D63CD8-A02F-9546-A72E-A1553FCA088C}" presName="spNode" presStyleCnt="0"/>
      <dgm:spPr/>
    </dgm:pt>
    <dgm:pt modelId="{C750E6FA-5D4A-6F4E-ACF4-62614DBFF82D}" type="pres">
      <dgm:prSet presAssocID="{B633D090-B809-3F4F-B318-CCA4F5647542}" presName="sibTrans" presStyleLbl="sibTrans1D1" presStyleIdx="0" presStyleCnt="4"/>
      <dgm:spPr/>
    </dgm:pt>
    <dgm:pt modelId="{5DD1BD44-82B4-9448-9777-B706FDEC601B}" type="pres">
      <dgm:prSet presAssocID="{CFEB1CFF-BB5E-4140-860A-2CB1C415321B}" presName="node" presStyleLbl="node1" presStyleIdx="1" presStyleCnt="4" custScaleX="183462">
        <dgm:presLayoutVars>
          <dgm:bulletEnabled val="1"/>
        </dgm:presLayoutVars>
      </dgm:prSet>
      <dgm:spPr/>
    </dgm:pt>
    <dgm:pt modelId="{808D834B-A7FE-0F41-B902-FDFE69B01705}" type="pres">
      <dgm:prSet presAssocID="{CFEB1CFF-BB5E-4140-860A-2CB1C415321B}" presName="spNode" presStyleCnt="0"/>
      <dgm:spPr/>
    </dgm:pt>
    <dgm:pt modelId="{7A390632-5CC3-7F43-8C9F-42A799A73B92}" type="pres">
      <dgm:prSet presAssocID="{87662374-3B7B-6142-9944-D122F3BFF828}" presName="sibTrans" presStyleLbl="sibTrans1D1" presStyleIdx="1" presStyleCnt="4"/>
      <dgm:spPr/>
    </dgm:pt>
    <dgm:pt modelId="{CA3BEBBE-1563-F24F-A4C5-361C2D94FF79}" type="pres">
      <dgm:prSet presAssocID="{D08EB55C-D0C0-2945-8310-EE4762D37E66}" presName="node" presStyleLbl="node1" presStyleIdx="2" presStyleCnt="4" custScaleX="164777">
        <dgm:presLayoutVars>
          <dgm:bulletEnabled val="1"/>
        </dgm:presLayoutVars>
      </dgm:prSet>
      <dgm:spPr/>
    </dgm:pt>
    <dgm:pt modelId="{648A806B-46B7-4C48-8FDB-FC062DD4FDC5}" type="pres">
      <dgm:prSet presAssocID="{D08EB55C-D0C0-2945-8310-EE4762D37E66}" presName="spNode" presStyleCnt="0"/>
      <dgm:spPr/>
    </dgm:pt>
    <dgm:pt modelId="{8C99DB51-57E1-E344-9B20-A9603D56F52B}" type="pres">
      <dgm:prSet presAssocID="{49D6BC07-AEAA-4F45-A70E-61E355ADCDE3}" presName="sibTrans" presStyleLbl="sibTrans1D1" presStyleIdx="2" presStyleCnt="4"/>
      <dgm:spPr/>
    </dgm:pt>
    <dgm:pt modelId="{278E724B-90EA-6A4F-8E88-CA0F37E53E4B}" type="pres">
      <dgm:prSet presAssocID="{E39F8B22-6408-4C49-9542-4FB15AB9C139}" presName="node" presStyleLbl="node1" presStyleIdx="3" presStyleCnt="4" custScaleX="197244">
        <dgm:presLayoutVars>
          <dgm:bulletEnabled val="1"/>
        </dgm:presLayoutVars>
      </dgm:prSet>
      <dgm:spPr/>
    </dgm:pt>
    <dgm:pt modelId="{2C3B52F6-30B1-EA45-8159-6CE63435E8DE}" type="pres">
      <dgm:prSet presAssocID="{E39F8B22-6408-4C49-9542-4FB15AB9C139}" presName="spNode" presStyleCnt="0"/>
      <dgm:spPr/>
    </dgm:pt>
    <dgm:pt modelId="{2C7AC6A8-A46E-D041-9AA0-92244D405B69}" type="pres">
      <dgm:prSet presAssocID="{14BEC26F-1DD7-8943-B11B-795A4868C458}" presName="sibTrans" presStyleLbl="sibTrans1D1" presStyleIdx="3" presStyleCnt="4"/>
      <dgm:spPr/>
    </dgm:pt>
  </dgm:ptLst>
  <dgm:cxnLst>
    <dgm:cxn modelId="{8557E816-4351-0845-AF32-C5F5E78AAAF7}" type="presOf" srcId="{B633D090-B809-3F4F-B318-CCA4F5647542}" destId="{C750E6FA-5D4A-6F4E-ACF4-62614DBFF82D}" srcOrd="0" destOrd="0" presId="urn:microsoft.com/office/officeart/2005/8/layout/cycle5"/>
    <dgm:cxn modelId="{D32B9E21-83C4-E645-B1E0-B245B9CDBF34}" type="presOf" srcId="{49D6BC07-AEAA-4F45-A70E-61E355ADCDE3}" destId="{8C99DB51-57E1-E344-9B20-A9603D56F52B}" srcOrd="0" destOrd="0" presId="urn:microsoft.com/office/officeart/2005/8/layout/cycle5"/>
    <dgm:cxn modelId="{83DFAD5F-87F2-634A-BEF3-1DBBACB67CA6}" type="presOf" srcId="{87662374-3B7B-6142-9944-D122F3BFF828}" destId="{7A390632-5CC3-7F43-8C9F-42A799A73B92}" srcOrd="0" destOrd="0" presId="urn:microsoft.com/office/officeart/2005/8/layout/cycle5"/>
    <dgm:cxn modelId="{82863C61-E697-574D-B5F7-197016954CAB}" srcId="{86C8597E-6CED-6C43-8D90-FAE0D8684693}" destId="{D08EB55C-D0C0-2945-8310-EE4762D37E66}" srcOrd="2" destOrd="0" parTransId="{94E1F69B-0599-1E4D-9AEC-EE2A118F3071}" sibTransId="{49D6BC07-AEAA-4F45-A70E-61E355ADCDE3}"/>
    <dgm:cxn modelId="{E00CC466-6AAE-564A-9683-C5F496E157DD}" type="presOf" srcId="{CFEB1CFF-BB5E-4140-860A-2CB1C415321B}" destId="{5DD1BD44-82B4-9448-9777-B706FDEC601B}" srcOrd="0" destOrd="0" presId="urn:microsoft.com/office/officeart/2005/8/layout/cycle5"/>
    <dgm:cxn modelId="{21548E6E-8130-5848-956E-15AA9E889236}" srcId="{86C8597E-6CED-6C43-8D90-FAE0D8684693}" destId="{CFEB1CFF-BB5E-4140-860A-2CB1C415321B}" srcOrd="1" destOrd="0" parTransId="{BA2F4822-37ED-8D47-8C88-811D2E2609A5}" sibTransId="{87662374-3B7B-6142-9944-D122F3BFF828}"/>
    <dgm:cxn modelId="{764BAB73-368F-9846-A2BE-B0D7A4C211DD}" srcId="{86C8597E-6CED-6C43-8D90-FAE0D8684693}" destId="{06D63CD8-A02F-9546-A72E-A1553FCA088C}" srcOrd="0" destOrd="0" parTransId="{91EA8F4E-99DB-F742-97F8-FC9DFE677591}" sibTransId="{B633D090-B809-3F4F-B318-CCA4F5647542}"/>
    <dgm:cxn modelId="{06A86281-C6B3-9A45-9602-DD75F3398A6F}" type="presOf" srcId="{86C8597E-6CED-6C43-8D90-FAE0D8684693}" destId="{2692774A-12E3-6149-9CF9-9DDD668861B0}" srcOrd="0" destOrd="0" presId="urn:microsoft.com/office/officeart/2005/8/layout/cycle5"/>
    <dgm:cxn modelId="{D437A783-5DCB-D540-9C99-EF9CCC41225F}" srcId="{86C8597E-6CED-6C43-8D90-FAE0D8684693}" destId="{E39F8B22-6408-4C49-9542-4FB15AB9C139}" srcOrd="3" destOrd="0" parTransId="{790CFE4C-EFF2-FA42-B87B-9275E8321981}" sibTransId="{14BEC26F-1DD7-8943-B11B-795A4868C458}"/>
    <dgm:cxn modelId="{726621BD-05E2-7B4A-81B3-B062F057328C}" type="presOf" srcId="{14BEC26F-1DD7-8943-B11B-795A4868C458}" destId="{2C7AC6A8-A46E-D041-9AA0-92244D405B69}" srcOrd="0" destOrd="0" presId="urn:microsoft.com/office/officeart/2005/8/layout/cycle5"/>
    <dgm:cxn modelId="{536CCAC8-3EE1-A44B-BA93-2AC2E61EBC5F}" type="presOf" srcId="{D08EB55C-D0C0-2945-8310-EE4762D37E66}" destId="{CA3BEBBE-1563-F24F-A4C5-361C2D94FF79}" srcOrd="0" destOrd="0" presId="urn:microsoft.com/office/officeart/2005/8/layout/cycle5"/>
    <dgm:cxn modelId="{2D6F68DC-10FC-624C-B5A5-8BECD00BABF5}" type="presOf" srcId="{E39F8B22-6408-4C49-9542-4FB15AB9C139}" destId="{278E724B-90EA-6A4F-8E88-CA0F37E53E4B}" srcOrd="0" destOrd="0" presId="urn:microsoft.com/office/officeart/2005/8/layout/cycle5"/>
    <dgm:cxn modelId="{DA3FEEE5-E19E-BA45-ABC7-06BA8814ECB9}" type="presOf" srcId="{06D63CD8-A02F-9546-A72E-A1553FCA088C}" destId="{70D01FCD-0788-3244-A350-F35B09E7ACFD}" srcOrd="0" destOrd="0" presId="urn:microsoft.com/office/officeart/2005/8/layout/cycle5"/>
    <dgm:cxn modelId="{2F56C887-7167-F249-B0C1-6B3E11E86FED}" type="presParOf" srcId="{2692774A-12E3-6149-9CF9-9DDD668861B0}" destId="{70D01FCD-0788-3244-A350-F35B09E7ACFD}" srcOrd="0" destOrd="0" presId="urn:microsoft.com/office/officeart/2005/8/layout/cycle5"/>
    <dgm:cxn modelId="{14EF11C9-904D-784B-AB0F-12F51F269779}" type="presParOf" srcId="{2692774A-12E3-6149-9CF9-9DDD668861B0}" destId="{458C7419-CE56-DE45-8818-3206A4D2DF8E}" srcOrd="1" destOrd="0" presId="urn:microsoft.com/office/officeart/2005/8/layout/cycle5"/>
    <dgm:cxn modelId="{EA64C9C0-FC92-3F49-BC07-14FDD172E8CF}" type="presParOf" srcId="{2692774A-12E3-6149-9CF9-9DDD668861B0}" destId="{C750E6FA-5D4A-6F4E-ACF4-62614DBFF82D}" srcOrd="2" destOrd="0" presId="urn:microsoft.com/office/officeart/2005/8/layout/cycle5"/>
    <dgm:cxn modelId="{491B5D4E-0F6B-A34E-8D59-E71D538168C1}" type="presParOf" srcId="{2692774A-12E3-6149-9CF9-9DDD668861B0}" destId="{5DD1BD44-82B4-9448-9777-B706FDEC601B}" srcOrd="3" destOrd="0" presId="urn:microsoft.com/office/officeart/2005/8/layout/cycle5"/>
    <dgm:cxn modelId="{12B2E62C-CD86-4849-A9A9-484E706D3780}" type="presParOf" srcId="{2692774A-12E3-6149-9CF9-9DDD668861B0}" destId="{808D834B-A7FE-0F41-B902-FDFE69B01705}" srcOrd="4" destOrd="0" presId="urn:microsoft.com/office/officeart/2005/8/layout/cycle5"/>
    <dgm:cxn modelId="{39D51307-015D-5D43-B9EF-7F0F2E445459}" type="presParOf" srcId="{2692774A-12E3-6149-9CF9-9DDD668861B0}" destId="{7A390632-5CC3-7F43-8C9F-42A799A73B92}" srcOrd="5" destOrd="0" presId="urn:microsoft.com/office/officeart/2005/8/layout/cycle5"/>
    <dgm:cxn modelId="{D4E3806F-D6A2-F44C-B237-DFA38BA51866}" type="presParOf" srcId="{2692774A-12E3-6149-9CF9-9DDD668861B0}" destId="{CA3BEBBE-1563-F24F-A4C5-361C2D94FF79}" srcOrd="6" destOrd="0" presId="urn:microsoft.com/office/officeart/2005/8/layout/cycle5"/>
    <dgm:cxn modelId="{EE1A9977-BC2C-DA41-B4F9-BE50BDFEFE70}" type="presParOf" srcId="{2692774A-12E3-6149-9CF9-9DDD668861B0}" destId="{648A806B-46B7-4C48-8FDB-FC062DD4FDC5}" srcOrd="7" destOrd="0" presId="urn:microsoft.com/office/officeart/2005/8/layout/cycle5"/>
    <dgm:cxn modelId="{39C3B3CB-1DCC-9147-91A1-64BA3C61A791}" type="presParOf" srcId="{2692774A-12E3-6149-9CF9-9DDD668861B0}" destId="{8C99DB51-57E1-E344-9B20-A9603D56F52B}" srcOrd="8" destOrd="0" presId="urn:microsoft.com/office/officeart/2005/8/layout/cycle5"/>
    <dgm:cxn modelId="{729E7CB9-7544-DE4C-9C29-D75FC91E5758}" type="presParOf" srcId="{2692774A-12E3-6149-9CF9-9DDD668861B0}" destId="{278E724B-90EA-6A4F-8E88-CA0F37E53E4B}" srcOrd="9" destOrd="0" presId="urn:microsoft.com/office/officeart/2005/8/layout/cycle5"/>
    <dgm:cxn modelId="{382E71DF-0C04-EF4A-BBE1-E8A1D968600F}" type="presParOf" srcId="{2692774A-12E3-6149-9CF9-9DDD668861B0}" destId="{2C3B52F6-30B1-EA45-8159-6CE63435E8DE}" srcOrd="10" destOrd="0" presId="urn:microsoft.com/office/officeart/2005/8/layout/cycle5"/>
    <dgm:cxn modelId="{0D22B025-E1F2-8245-96F5-1AAD3D3D8C83}" type="presParOf" srcId="{2692774A-12E3-6149-9CF9-9DDD668861B0}" destId="{2C7AC6A8-A46E-D041-9AA0-92244D405B69}"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C8597E-6CED-6C43-8D90-FAE0D8684693}" type="doc">
      <dgm:prSet loTypeId="urn:microsoft.com/office/officeart/2005/8/layout/cycle5" loCatId="" qsTypeId="urn:microsoft.com/office/officeart/2005/8/quickstyle/simple1" qsCatId="simple" csTypeId="urn:microsoft.com/office/officeart/2005/8/colors/colorful5" csCatId="colorful" phldr="1"/>
      <dgm:spPr/>
    </dgm:pt>
    <dgm:pt modelId="{06D63CD8-A02F-9546-A72E-A1553FCA088C}">
      <dgm:prSet phldrT="[Text]" custT="1"/>
      <dgm:spPr/>
      <dgm:t>
        <a:bodyPr/>
        <a:lstStyle/>
        <a:p>
          <a:r>
            <a:rPr lang="en-US" sz="2000" b="1" dirty="0" err="1">
              <a:solidFill>
                <a:schemeClr val="tx1"/>
              </a:solidFill>
            </a:rPr>
            <a:t>Maintenir</a:t>
          </a:r>
          <a:r>
            <a:rPr lang="en-US" sz="2000" b="1" dirty="0">
              <a:solidFill>
                <a:schemeClr val="tx1"/>
              </a:solidFill>
            </a:rPr>
            <a:t> le status quo</a:t>
          </a:r>
          <a:endParaRPr lang="en-US" sz="2000" dirty="0">
            <a:solidFill>
              <a:schemeClr val="tx1"/>
            </a:solidFill>
          </a:endParaRPr>
        </a:p>
      </dgm:t>
    </dgm:pt>
    <dgm:pt modelId="{91EA8F4E-99DB-F742-97F8-FC9DFE677591}" type="parTrans" cxnId="{764BAB73-368F-9846-A2BE-B0D7A4C211DD}">
      <dgm:prSet/>
      <dgm:spPr/>
      <dgm:t>
        <a:bodyPr/>
        <a:lstStyle/>
        <a:p>
          <a:endParaRPr lang="en-US" sz="2800">
            <a:solidFill>
              <a:schemeClr val="tx1"/>
            </a:solidFill>
          </a:endParaRPr>
        </a:p>
      </dgm:t>
    </dgm:pt>
    <dgm:pt modelId="{B633D090-B809-3F4F-B318-CCA4F5647542}" type="sibTrans" cxnId="{764BAB73-368F-9846-A2BE-B0D7A4C211DD}">
      <dgm:prSet/>
      <dgm:spPr>
        <a:ln w="12700">
          <a:solidFill>
            <a:schemeClr val="tx1"/>
          </a:solidFill>
        </a:ln>
      </dgm:spPr>
      <dgm:t>
        <a:bodyPr/>
        <a:lstStyle/>
        <a:p>
          <a:endParaRPr lang="en-US" sz="2800">
            <a:solidFill>
              <a:schemeClr val="tx1"/>
            </a:solidFill>
          </a:endParaRPr>
        </a:p>
      </dgm:t>
    </dgm:pt>
    <dgm:pt modelId="{CFEB1CFF-BB5E-4140-860A-2CB1C415321B}">
      <dgm:prSet phldrT="[Text]" custT="1"/>
      <dgm:spPr/>
      <dgm:t>
        <a:bodyPr/>
        <a:lstStyle/>
        <a:p>
          <a:r>
            <a:rPr lang="en-US" sz="2000" b="1" dirty="0">
              <a:solidFill>
                <a:schemeClr val="tx1"/>
              </a:solidFill>
            </a:rPr>
            <a:t>Encourager la </a:t>
          </a:r>
          <a:r>
            <a:rPr lang="en-US" sz="2000" b="1" dirty="0" err="1">
              <a:solidFill>
                <a:schemeClr val="tx1"/>
              </a:solidFill>
            </a:rPr>
            <a:t>polarisation</a:t>
          </a:r>
          <a:r>
            <a:rPr lang="en-US" sz="2000" b="1" dirty="0">
              <a:solidFill>
                <a:schemeClr val="tx1"/>
              </a:solidFill>
            </a:rPr>
            <a:t> </a:t>
          </a:r>
          <a:endParaRPr lang="en-US" sz="2000" dirty="0">
            <a:solidFill>
              <a:schemeClr val="tx1"/>
            </a:solidFill>
          </a:endParaRPr>
        </a:p>
      </dgm:t>
    </dgm:pt>
    <dgm:pt modelId="{BA2F4822-37ED-8D47-8C88-811D2E2609A5}" type="parTrans" cxnId="{21548E6E-8130-5848-956E-15AA9E889236}">
      <dgm:prSet/>
      <dgm:spPr/>
      <dgm:t>
        <a:bodyPr/>
        <a:lstStyle/>
        <a:p>
          <a:endParaRPr lang="en-US" sz="2800">
            <a:solidFill>
              <a:schemeClr val="tx1"/>
            </a:solidFill>
          </a:endParaRPr>
        </a:p>
      </dgm:t>
    </dgm:pt>
    <dgm:pt modelId="{87662374-3B7B-6142-9944-D122F3BFF828}" type="sibTrans" cxnId="{21548E6E-8130-5848-956E-15AA9E889236}">
      <dgm:prSet/>
      <dgm:spPr>
        <a:ln w="12700"/>
      </dgm:spPr>
      <dgm:t>
        <a:bodyPr/>
        <a:lstStyle/>
        <a:p>
          <a:endParaRPr lang="en-US" sz="2800">
            <a:solidFill>
              <a:schemeClr val="tx1"/>
            </a:solidFill>
          </a:endParaRPr>
        </a:p>
      </dgm:t>
    </dgm:pt>
    <dgm:pt modelId="{D08EB55C-D0C0-2945-8310-EE4762D37E66}">
      <dgm:prSet phldrT="[Text]" custT="1"/>
      <dgm:spPr/>
      <dgm:t>
        <a:bodyPr/>
        <a:lstStyle/>
        <a:p>
          <a:r>
            <a:rPr lang="en-US" sz="2000" b="1" dirty="0" err="1">
              <a:solidFill>
                <a:schemeClr val="tx1"/>
              </a:solidFill>
            </a:rPr>
            <a:t>Neutraliser</a:t>
          </a:r>
          <a:r>
            <a:rPr lang="en-US" sz="2000" b="1" dirty="0">
              <a:solidFill>
                <a:schemeClr val="tx1"/>
              </a:solidFill>
            </a:rPr>
            <a:t> les opposants</a:t>
          </a:r>
          <a:endParaRPr lang="en-US" sz="2000" dirty="0">
            <a:solidFill>
              <a:schemeClr val="tx1"/>
            </a:solidFill>
          </a:endParaRPr>
        </a:p>
      </dgm:t>
    </dgm:pt>
    <dgm:pt modelId="{94E1F69B-0599-1E4D-9AEC-EE2A118F3071}" type="parTrans" cxnId="{82863C61-E697-574D-B5F7-197016954CAB}">
      <dgm:prSet/>
      <dgm:spPr/>
      <dgm:t>
        <a:bodyPr/>
        <a:lstStyle/>
        <a:p>
          <a:endParaRPr lang="en-US" sz="2800">
            <a:solidFill>
              <a:schemeClr val="tx1"/>
            </a:solidFill>
          </a:endParaRPr>
        </a:p>
      </dgm:t>
    </dgm:pt>
    <dgm:pt modelId="{49D6BC07-AEAA-4F45-A70E-61E355ADCDE3}" type="sibTrans" cxnId="{82863C61-E697-574D-B5F7-197016954CAB}">
      <dgm:prSet/>
      <dgm:spPr>
        <a:ln w="12700"/>
      </dgm:spPr>
      <dgm:t>
        <a:bodyPr/>
        <a:lstStyle/>
        <a:p>
          <a:endParaRPr lang="en-US" sz="2800">
            <a:solidFill>
              <a:schemeClr val="tx1"/>
            </a:solidFill>
          </a:endParaRPr>
        </a:p>
      </dgm:t>
    </dgm:pt>
    <dgm:pt modelId="{E39F8B22-6408-4C49-9542-4FB15AB9C139}">
      <dgm:prSet phldrT="[Text]" custT="1"/>
      <dgm:spPr/>
      <dgm:t>
        <a:bodyPr/>
        <a:lstStyle/>
        <a:p>
          <a:r>
            <a:rPr lang="en-US" sz="2000" b="1" dirty="0">
              <a:solidFill>
                <a:schemeClr val="tx1"/>
              </a:solidFill>
            </a:rPr>
            <a:t>Augmenter </a:t>
          </a:r>
          <a:r>
            <a:rPr lang="en-US" sz="2000" b="1" dirty="0" err="1">
              <a:solidFill>
                <a:schemeClr val="tx1"/>
              </a:solidFill>
            </a:rPr>
            <a:t>légitimité</a:t>
          </a:r>
          <a:r>
            <a:rPr lang="en-US" sz="2000" b="1" dirty="0">
              <a:solidFill>
                <a:schemeClr val="tx1"/>
              </a:solidFill>
            </a:rPr>
            <a:t> </a:t>
          </a:r>
          <a:r>
            <a:rPr lang="en-US" sz="2000" b="1" dirty="0" err="1">
              <a:solidFill>
                <a:schemeClr val="tx1"/>
              </a:solidFill>
            </a:rPr>
            <a:t>sociale</a:t>
          </a:r>
          <a:r>
            <a:rPr lang="en-US" sz="2000" b="1" dirty="0">
              <a:solidFill>
                <a:schemeClr val="tx1"/>
              </a:solidFill>
            </a:rPr>
            <a:t> </a:t>
          </a:r>
          <a:r>
            <a:rPr lang="en-US" sz="2000" b="1" dirty="0" err="1">
              <a:solidFill>
                <a:schemeClr val="tx1"/>
              </a:solidFill>
            </a:rPr>
            <a:t>en</a:t>
          </a:r>
          <a:r>
            <a:rPr lang="en-US" sz="2000" b="1" dirty="0">
              <a:solidFill>
                <a:schemeClr val="tx1"/>
              </a:solidFill>
            </a:rPr>
            <a:t> </a:t>
          </a:r>
          <a:r>
            <a:rPr lang="en-US" sz="2000" b="1" dirty="0" err="1">
              <a:solidFill>
                <a:schemeClr val="tx1"/>
              </a:solidFill>
            </a:rPr>
            <a:t>contribuant</a:t>
          </a:r>
          <a:r>
            <a:rPr lang="en-US" sz="2000" b="1" dirty="0">
              <a:solidFill>
                <a:schemeClr val="tx1"/>
              </a:solidFill>
            </a:rPr>
            <a:t> </a:t>
          </a:r>
          <a:r>
            <a:rPr lang="en-US" sz="2000" b="1" dirty="0" err="1">
              <a:solidFill>
                <a:schemeClr val="tx1"/>
              </a:solidFill>
            </a:rPr>
            <a:t>à</a:t>
          </a:r>
          <a:r>
            <a:rPr lang="en-US" sz="2000" b="1" dirty="0">
              <a:solidFill>
                <a:schemeClr val="tx1"/>
              </a:solidFill>
            </a:rPr>
            <a:t> </a:t>
          </a:r>
          <a:r>
            <a:rPr lang="en-US" sz="2000" b="1" dirty="0" err="1">
              <a:solidFill>
                <a:schemeClr val="tx1"/>
              </a:solidFill>
            </a:rPr>
            <a:t>l'action</a:t>
          </a:r>
          <a:r>
            <a:rPr lang="en-US" sz="2000" b="1" dirty="0">
              <a:solidFill>
                <a:schemeClr val="tx1"/>
              </a:solidFill>
            </a:rPr>
            <a:t> </a:t>
          </a:r>
          <a:r>
            <a:rPr lang="en-US" sz="2000" b="1" dirty="0" err="1">
              <a:solidFill>
                <a:schemeClr val="tx1"/>
              </a:solidFill>
            </a:rPr>
            <a:t>climatique</a:t>
          </a:r>
          <a:r>
            <a:rPr lang="en-US" sz="2000" b="1" dirty="0">
              <a:solidFill>
                <a:schemeClr val="tx1"/>
              </a:solidFill>
            </a:rPr>
            <a:t> de </a:t>
          </a:r>
          <a:r>
            <a:rPr lang="en-US" sz="2000" b="1" dirty="0" err="1">
              <a:solidFill>
                <a:schemeClr val="tx1"/>
              </a:solidFill>
            </a:rPr>
            <a:t>faible</a:t>
          </a:r>
          <a:r>
            <a:rPr lang="en-US" sz="2000" b="1" dirty="0">
              <a:solidFill>
                <a:schemeClr val="tx1"/>
              </a:solidFill>
            </a:rPr>
            <a:t> impact</a:t>
          </a:r>
          <a:endParaRPr lang="en-US" sz="2000" dirty="0">
            <a:solidFill>
              <a:schemeClr val="tx1"/>
            </a:solidFill>
          </a:endParaRPr>
        </a:p>
      </dgm:t>
    </dgm:pt>
    <dgm:pt modelId="{790CFE4C-EFF2-FA42-B87B-9275E8321981}" type="parTrans" cxnId="{D437A783-5DCB-D540-9C99-EF9CCC41225F}">
      <dgm:prSet/>
      <dgm:spPr/>
      <dgm:t>
        <a:bodyPr/>
        <a:lstStyle/>
        <a:p>
          <a:endParaRPr lang="en-US" sz="2800">
            <a:solidFill>
              <a:schemeClr val="tx1"/>
            </a:solidFill>
          </a:endParaRPr>
        </a:p>
      </dgm:t>
    </dgm:pt>
    <dgm:pt modelId="{14BEC26F-1DD7-8943-B11B-795A4868C458}" type="sibTrans" cxnId="{D437A783-5DCB-D540-9C99-EF9CCC41225F}">
      <dgm:prSet/>
      <dgm:spPr>
        <a:ln w="12700"/>
      </dgm:spPr>
      <dgm:t>
        <a:bodyPr/>
        <a:lstStyle/>
        <a:p>
          <a:endParaRPr lang="en-US" sz="2800">
            <a:solidFill>
              <a:schemeClr val="tx1"/>
            </a:solidFill>
          </a:endParaRPr>
        </a:p>
      </dgm:t>
    </dgm:pt>
    <dgm:pt modelId="{2692774A-12E3-6149-9CF9-9DDD668861B0}" type="pres">
      <dgm:prSet presAssocID="{86C8597E-6CED-6C43-8D90-FAE0D8684693}" presName="cycle" presStyleCnt="0">
        <dgm:presLayoutVars>
          <dgm:dir/>
          <dgm:resizeHandles val="exact"/>
        </dgm:presLayoutVars>
      </dgm:prSet>
      <dgm:spPr/>
    </dgm:pt>
    <dgm:pt modelId="{70D01FCD-0788-3244-A350-F35B09E7ACFD}" type="pres">
      <dgm:prSet presAssocID="{06D63CD8-A02F-9546-A72E-A1553FCA088C}" presName="node" presStyleLbl="node1" presStyleIdx="0" presStyleCnt="4" custScaleX="209798" custScaleY="60799">
        <dgm:presLayoutVars>
          <dgm:bulletEnabled val="1"/>
        </dgm:presLayoutVars>
      </dgm:prSet>
      <dgm:spPr/>
    </dgm:pt>
    <dgm:pt modelId="{458C7419-CE56-DE45-8818-3206A4D2DF8E}" type="pres">
      <dgm:prSet presAssocID="{06D63CD8-A02F-9546-A72E-A1553FCA088C}" presName="spNode" presStyleCnt="0"/>
      <dgm:spPr/>
    </dgm:pt>
    <dgm:pt modelId="{C750E6FA-5D4A-6F4E-ACF4-62614DBFF82D}" type="pres">
      <dgm:prSet presAssocID="{B633D090-B809-3F4F-B318-CCA4F5647542}" presName="sibTrans" presStyleLbl="sibTrans1D1" presStyleIdx="0" presStyleCnt="4"/>
      <dgm:spPr/>
    </dgm:pt>
    <dgm:pt modelId="{5DD1BD44-82B4-9448-9777-B706FDEC601B}" type="pres">
      <dgm:prSet presAssocID="{CFEB1CFF-BB5E-4140-860A-2CB1C415321B}" presName="node" presStyleLbl="node1" presStyleIdx="1" presStyleCnt="4" custScaleX="140507">
        <dgm:presLayoutVars>
          <dgm:bulletEnabled val="1"/>
        </dgm:presLayoutVars>
      </dgm:prSet>
      <dgm:spPr/>
    </dgm:pt>
    <dgm:pt modelId="{808D834B-A7FE-0F41-B902-FDFE69B01705}" type="pres">
      <dgm:prSet presAssocID="{CFEB1CFF-BB5E-4140-860A-2CB1C415321B}" presName="spNode" presStyleCnt="0"/>
      <dgm:spPr/>
    </dgm:pt>
    <dgm:pt modelId="{7A390632-5CC3-7F43-8C9F-42A799A73B92}" type="pres">
      <dgm:prSet presAssocID="{87662374-3B7B-6142-9944-D122F3BFF828}" presName="sibTrans" presStyleLbl="sibTrans1D1" presStyleIdx="1" presStyleCnt="4"/>
      <dgm:spPr/>
    </dgm:pt>
    <dgm:pt modelId="{CA3BEBBE-1563-F24F-A4C5-361C2D94FF79}" type="pres">
      <dgm:prSet presAssocID="{D08EB55C-D0C0-2945-8310-EE4762D37E66}" presName="node" presStyleLbl="node1" presStyleIdx="2" presStyleCnt="4" custScaleX="141114">
        <dgm:presLayoutVars>
          <dgm:bulletEnabled val="1"/>
        </dgm:presLayoutVars>
      </dgm:prSet>
      <dgm:spPr/>
    </dgm:pt>
    <dgm:pt modelId="{648A806B-46B7-4C48-8FDB-FC062DD4FDC5}" type="pres">
      <dgm:prSet presAssocID="{D08EB55C-D0C0-2945-8310-EE4762D37E66}" presName="spNode" presStyleCnt="0"/>
      <dgm:spPr/>
    </dgm:pt>
    <dgm:pt modelId="{8C99DB51-57E1-E344-9B20-A9603D56F52B}" type="pres">
      <dgm:prSet presAssocID="{49D6BC07-AEAA-4F45-A70E-61E355ADCDE3}" presName="sibTrans" presStyleLbl="sibTrans1D1" presStyleIdx="2" presStyleCnt="4"/>
      <dgm:spPr/>
    </dgm:pt>
    <dgm:pt modelId="{278E724B-90EA-6A4F-8E88-CA0F37E53E4B}" type="pres">
      <dgm:prSet presAssocID="{E39F8B22-6408-4C49-9542-4FB15AB9C139}" presName="node" presStyleLbl="node1" presStyleIdx="3" presStyleCnt="4" custScaleX="189292" custScaleY="145827">
        <dgm:presLayoutVars>
          <dgm:bulletEnabled val="1"/>
        </dgm:presLayoutVars>
      </dgm:prSet>
      <dgm:spPr/>
    </dgm:pt>
    <dgm:pt modelId="{2C3B52F6-30B1-EA45-8159-6CE63435E8DE}" type="pres">
      <dgm:prSet presAssocID="{E39F8B22-6408-4C49-9542-4FB15AB9C139}" presName="spNode" presStyleCnt="0"/>
      <dgm:spPr/>
    </dgm:pt>
    <dgm:pt modelId="{2C7AC6A8-A46E-D041-9AA0-92244D405B69}" type="pres">
      <dgm:prSet presAssocID="{14BEC26F-1DD7-8943-B11B-795A4868C458}" presName="sibTrans" presStyleLbl="sibTrans1D1" presStyleIdx="3" presStyleCnt="4"/>
      <dgm:spPr/>
    </dgm:pt>
  </dgm:ptLst>
  <dgm:cxnLst>
    <dgm:cxn modelId="{8557E816-4351-0845-AF32-C5F5E78AAAF7}" type="presOf" srcId="{B633D090-B809-3F4F-B318-CCA4F5647542}" destId="{C750E6FA-5D4A-6F4E-ACF4-62614DBFF82D}" srcOrd="0" destOrd="0" presId="urn:microsoft.com/office/officeart/2005/8/layout/cycle5"/>
    <dgm:cxn modelId="{D32B9E21-83C4-E645-B1E0-B245B9CDBF34}" type="presOf" srcId="{49D6BC07-AEAA-4F45-A70E-61E355ADCDE3}" destId="{8C99DB51-57E1-E344-9B20-A9603D56F52B}" srcOrd="0" destOrd="0" presId="urn:microsoft.com/office/officeart/2005/8/layout/cycle5"/>
    <dgm:cxn modelId="{83DFAD5F-87F2-634A-BEF3-1DBBACB67CA6}" type="presOf" srcId="{87662374-3B7B-6142-9944-D122F3BFF828}" destId="{7A390632-5CC3-7F43-8C9F-42A799A73B92}" srcOrd="0" destOrd="0" presId="urn:microsoft.com/office/officeart/2005/8/layout/cycle5"/>
    <dgm:cxn modelId="{82863C61-E697-574D-B5F7-197016954CAB}" srcId="{86C8597E-6CED-6C43-8D90-FAE0D8684693}" destId="{D08EB55C-D0C0-2945-8310-EE4762D37E66}" srcOrd="2" destOrd="0" parTransId="{94E1F69B-0599-1E4D-9AEC-EE2A118F3071}" sibTransId="{49D6BC07-AEAA-4F45-A70E-61E355ADCDE3}"/>
    <dgm:cxn modelId="{E00CC466-6AAE-564A-9683-C5F496E157DD}" type="presOf" srcId="{CFEB1CFF-BB5E-4140-860A-2CB1C415321B}" destId="{5DD1BD44-82B4-9448-9777-B706FDEC601B}" srcOrd="0" destOrd="0" presId="urn:microsoft.com/office/officeart/2005/8/layout/cycle5"/>
    <dgm:cxn modelId="{21548E6E-8130-5848-956E-15AA9E889236}" srcId="{86C8597E-6CED-6C43-8D90-FAE0D8684693}" destId="{CFEB1CFF-BB5E-4140-860A-2CB1C415321B}" srcOrd="1" destOrd="0" parTransId="{BA2F4822-37ED-8D47-8C88-811D2E2609A5}" sibTransId="{87662374-3B7B-6142-9944-D122F3BFF828}"/>
    <dgm:cxn modelId="{764BAB73-368F-9846-A2BE-B0D7A4C211DD}" srcId="{86C8597E-6CED-6C43-8D90-FAE0D8684693}" destId="{06D63CD8-A02F-9546-A72E-A1553FCA088C}" srcOrd="0" destOrd="0" parTransId="{91EA8F4E-99DB-F742-97F8-FC9DFE677591}" sibTransId="{B633D090-B809-3F4F-B318-CCA4F5647542}"/>
    <dgm:cxn modelId="{06A86281-C6B3-9A45-9602-DD75F3398A6F}" type="presOf" srcId="{86C8597E-6CED-6C43-8D90-FAE0D8684693}" destId="{2692774A-12E3-6149-9CF9-9DDD668861B0}" srcOrd="0" destOrd="0" presId="urn:microsoft.com/office/officeart/2005/8/layout/cycle5"/>
    <dgm:cxn modelId="{D437A783-5DCB-D540-9C99-EF9CCC41225F}" srcId="{86C8597E-6CED-6C43-8D90-FAE0D8684693}" destId="{E39F8B22-6408-4C49-9542-4FB15AB9C139}" srcOrd="3" destOrd="0" parTransId="{790CFE4C-EFF2-FA42-B87B-9275E8321981}" sibTransId="{14BEC26F-1DD7-8943-B11B-795A4868C458}"/>
    <dgm:cxn modelId="{726621BD-05E2-7B4A-81B3-B062F057328C}" type="presOf" srcId="{14BEC26F-1DD7-8943-B11B-795A4868C458}" destId="{2C7AC6A8-A46E-D041-9AA0-92244D405B69}" srcOrd="0" destOrd="0" presId="urn:microsoft.com/office/officeart/2005/8/layout/cycle5"/>
    <dgm:cxn modelId="{536CCAC8-3EE1-A44B-BA93-2AC2E61EBC5F}" type="presOf" srcId="{D08EB55C-D0C0-2945-8310-EE4762D37E66}" destId="{CA3BEBBE-1563-F24F-A4C5-361C2D94FF79}" srcOrd="0" destOrd="0" presId="urn:microsoft.com/office/officeart/2005/8/layout/cycle5"/>
    <dgm:cxn modelId="{2D6F68DC-10FC-624C-B5A5-8BECD00BABF5}" type="presOf" srcId="{E39F8B22-6408-4C49-9542-4FB15AB9C139}" destId="{278E724B-90EA-6A4F-8E88-CA0F37E53E4B}" srcOrd="0" destOrd="0" presId="urn:microsoft.com/office/officeart/2005/8/layout/cycle5"/>
    <dgm:cxn modelId="{DA3FEEE5-E19E-BA45-ABC7-06BA8814ECB9}" type="presOf" srcId="{06D63CD8-A02F-9546-A72E-A1553FCA088C}" destId="{70D01FCD-0788-3244-A350-F35B09E7ACFD}" srcOrd="0" destOrd="0" presId="urn:microsoft.com/office/officeart/2005/8/layout/cycle5"/>
    <dgm:cxn modelId="{2F56C887-7167-F249-B0C1-6B3E11E86FED}" type="presParOf" srcId="{2692774A-12E3-6149-9CF9-9DDD668861B0}" destId="{70D01FCD-0788-3244-A350-F35B09E7ACFD}" srcOrd="0" destOrd="0" presId="urn:microsoft.com/office/officeart/2005/8/layout/cycle5"/>
    <dgm:cxn modelId="{14EF11C9-904D-784B-AB0F-12F51F269779}" type="presParOf" srcId="{2692774A-12E3-6149-9CF9-9DDD668861B0}" destId="{458C7419-CE56-DE45-8818-3206A4D2DF8E}" srcOrd="1" destOrd="0" presId="urn:microsoft.com/office/officeart/2005/8/layout/cycle5"/>
    <dgm:cxn modelId="{EA64C9C0-FC92-3F49-BC07-14FDD172E8CF}" type="presParOf" srcId="{2692774A-12E3-6149-9CF9-9DDD668861B0}" destId="{C750E6FA-5D4A-6F4E-ACF4-62614DBFF82D}" srcOrd="2" destOrd="0" presId="urn:microsoft.com/office/officeart/2005/8/layout/cycle5"/>
    <dgm:cxn modelId="{491B5D4E-0F6B-A34E-8D59-E71D538168C1}" type="presParOf" srcId="{2692774A-12E3-6149-9CF9-9DDD668861B0}" destId="{5DD1BD44-82B4-9448-9777-B706FDEC601B}" srcOrd="3" destOrd="0" presId="urn:microsoft.com/office/officeart/2005/8/layout/cycle5"/>
    <dgm:cxn modelId="{12B2E62C-CD86-4849-A9A9-484E706D3780}" type="presParOf" srcId="{2692774A-12E3-6149-9CF9-9DDD668861B0}" destId="{808D834B-A7FE-0F41-B902-FDFE69B01705}" srcOrd="4" destOrd="0" presId="urn:microsoft.com/office/officeart/2005/8/layout/cycle5"/>
    <dgm:cxn modelId="{39D51307-015D-5D43-B9EF-7F0F2E445459}" type="presParOf" srcId="{2692774A-12E3-6149-9CF9-9DDD668861B0}" destId="{7A390632-5CC3-7F43-8C9F-42A799A73B92}" srcOrd="5" destOrd="0" presId="urn:microsoft.com/office/officeart/2005/8/layout/cycle5"/>
    <dgm:cxn modelId="{D4E3806F-D6A2-F44C-B237-DFA38BA51866}" type="presParOf" srcId="{2692774A-12E3-6149-9CF9-9DDD668861B0}" destId="{CA3BEBBE-1563-F24F-A4C5-361C2D94FF79}" srcOrd="6" destOrd="0" presId="urn:microsoft.com/office/officeart/2005/8/layout/cycle5"/>
    <dgm:cxn modelId="{EE1A9977-BC2C-DA41-B4F9-BE50BDFEFE70}" type="presParOf" srcId="{2692774A-12E3-6149-9CF9-9DDD668861B0}" destId="{648A806B-46B7-4C48-8FDB-FC062DD4FDC5}" srcOrd="7" destOrd="0" presId="urn:microsoft.com/office/officeart/2005/8/layout/cycle5"/>
    <dgm:cxn modelId="{39C3B3CB-1DCC-9147-91A1-64BA3C61A791}" type="presParOf" srcId="{2692774A-12E3-6149-9CF9-9DDD668861B0}" destId="{8C99DB51-57E1-E344-9B20-A9603D56F52B}" srcOrd="8" destOrd="0" presId="urn:microsoft.com/office/officeart/2005/8/layout/cycle5"/>
    <dgm:cxn modelId="{729E7CB9-7544-DE4C-9C29-D75FC91E5758}" type="presParOf" srcId="{2692774A-12E3-6149-9CF9-9DDD668861B0}" destId="{278E724B-90EA-6A4F-8E88-CA0F37E53E4B}" srcOrd="9" destOrd="0" presId="urn:microsoft.com/office/officeart/2005/8/layout/cycle5"/>
    <dgm:cxn modelId="{382E71DF-0C04-EF4A-BBE1-E8A1D968600F}" type="presParOf" srcId="{2692774A-12E3-6149-9CF9-9DDD668861B0}" destId="{2C3B52F6-30B1-EA45-8159-6CE63435E8DE}" srcOrd="10" destOrd="0" presId="urn:microsoft.com/office/officeart/2005/8/layout/cycle5"/>
    <dgm:cxn modelId="{0D22B025-E1F2-8245-96F5-1AAD3D3D8C83}" type="presParOf" srcId="{2692774A-12E3-6149-9CF9-9DDD668861B0}" destId="{2C7AC6A8-A46E-D041-9AA0-92244D405B69}"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4C8DC93-594A-4196-8C6C-C3E92FF7F2DF}" type="doc">
      <dgm:prSet loTypeId="urn:microsoft.com/office/officeart/2005/8/layout/cycle5" loCatId="cycle" qsTypeId="urn:microsoft.com/office/officeart/2005/8/quickstyle/simple5" qsCatId="simple" csTypeId="urn:microsoft.com/office/officeart/2005/8/colors/colorful1" csCatId="colorful" phldr="1"/>
      <dgm:spPr/>
      <dgm:t>
        <a:bodyPr/>
        <a:lstStyle/>
        <a:p>
          <a:endParaRPr lang="en-US"/>
        </a:p>
      </dgm:t>
    </dgm:pt>
    <dgm:pt modelId="{29E7C3CB-BD4E-452E-8CF7-F4E1F2561E24}">
      <dgm:prSet custT="1"/>
      <dgm:spPr/>
      <dgm:t>
        <a:bodyPr/>
        <a:lstStyle/>
        <a:p>
          <a:r>
            <a:rPr lang="en-US" sz="2000">
              <a:solidFill>
                <a:schemeClr val="tx1"/>
              </a:solidFill>
            </a:rPr>
            <a:t>Post-verité</a:t>
          </a:r>
        </a:p>
      </dgm:t>
    </dgm:pt>
    <dgm:pt modelId="{30EF9F1E-1A2C-4C81-B409-6405355A4818}" type="parTrans" cxnId="{FCD0D257-1D06-465F-B26E-77ACB3087DED}">
      <dgm:prSet/>
      <dgm:spPr/>
      <dgm:t>
        <a:bodyPr/>
        <a:lstStyle/>
        <a:p>
          <a:endParaRPr lang="en-US">
            <a:solidFill>
              <a:schemeClr val="tx1"/>
            </a:solidFill>
          </a:endParaRPr>
        </a:p>
      </dgm:t>
    </dgm:pt>
    <dgm:pt modelId="{5842D4DB-D10B-4530-9DD8-653ED5142265}" type="sibTrans" cxnId="{FCD0D257-1D06-465F-B26E-77ACB3087DED}">
      <dgm:prSet/>
      <dgm:spPr/>
      <dgm:t>
        <a:bodyPr/>
        <a:lstStyle/>
        <a:p>
          <a:endParaRPr lang="en-US">
            <a:solidFill>
              <a:schemeClr val="tx1"/>
            </a:solidFill>
          </a:endParaRPr>
        </a:p>
      </dgm:t>
    </dgm:pt>
    <dgm:pt modelId="{54F38419-A7EA-4D59-A88C-52074723E812}">
      <dgm:prSet custT="1"/>
      <dgm:spPr/>
      <dgm:t>
        <a:bodyPr/>
        <a:lstStyle/>
        <a:p>
          <a:r>
            <a:rPr lang="en-US" sz="2000" dirty="0" err="1">
              <a:solidFill>
                <a:schemeClr val="tx1"/>
              </a:solidFill>
            </a:rPr>
            <a:t>Populisme</a:t>
          </a:r>
          <a:endParaRPr lang="en-US" sz="2000" dirty="0">
            <a:solidFill>
              <a:schemeClr val="tx1"/>
            </a:solidFill>
          </a:endParaRPr>
        </a:p>
      </dgm:t>
    </dgm:pt>
    <dgm:pt modelId="{C87D6CFB-2432-40AA-B1BB-203DB69771F5}" type="parTrans" cxnId="{E512AF89-F415-4834-BE8A-16DCEB99A392}">
      <dgm:prSet/>
      <dgm:spPr/>
      <dgm:t>
        <a:bodyPr/>
        <a:lstStyle/>
        <a:p>
          <a:endParaRPr lang="en-US">
            <a:solidFill>
              <a:schemeClr val="tx1"/>
            </a:solidFill>
          </a:endParaRPr>
        </a:p>
      </dgm:t>
    </dgm:pt>
    <dgm:pt modelId="{8C81F5A1-D6E9-479E-8A13-5861BD43E652}" type="sibTrans" cxnId="{E512AF89-F415-4834-BE8A-16DCEB99A392}">
      <dgm:prSet/>
      <dgm:spPr/>
      <dgm:t>
        <a:bodyPr/>
        <a:lstStyle/>
        <a:p>
          <a:endParaRPr lang="en-US">
            <a:solidFill>
              <a:schemeClr val="tx1"/>
            </a:solidFill>
          </a:endParaRPr>
        </a:p>
      </dgm:t>
    </dgm:pt>
    <dgm:pt modelId="{094DEE94-6CF1-4071-BB61-50E0F3BBF762}">
      <dgm:prSet custT="1"/>
      <dgm:spPr/>
      <dgm:t>
        <a:bodyPr/>
        <a:lstStyle/>
        <a:p>
          <a:r>
            <a:rPr lang="en-US" sz="2000">
              <a:solidFill>
                <a:schemeClr val="tx1"/>
              </a:solidFill>
            </a:rPr>
            <a:t>Authoritarisme</a:t>
          </a:r>
        </a:p>
      </dgm:t>
    </dgm:pt>
    <dgm:pt modelId="{638C921B-0C86-4E20-977D-E490E388C19D}" type="parTrans" cxnId="{89A25DB1-5406-49E7-A95D-5E891319BF28}">
      <dgm:prSet/>
      <dgm:spPr/>
      <dgm:t>
        <a:bodyPr/>
        <a:lstStyle/>
        <a:p>
          <a:endParaRPr lang="en-US">
            <a:solidFill>
              <a:schemeClr val="tx1"/>
            </a:solidFill>
          </a:endParaRPr>
        </a:p>
      </dgm:t>
    </dgm:pt>
    <dgm:pt modelId="{496932C6-3B3A-4F42-BF04-8F5B3BA257B3}" type="sibTrans" cxnId="{89A25DB1-5406-49E7-A95D-5E891319BF28}">
      <dgm:prSet/>
      <dgm:spPr/>
      <dgm:t>
        <a:bodyPr/>
        <a:lstStyle/>
        <a:p>
          <a:endParaRPr lang="en-US">
            <a:solidFill>
              <a:schemeClr val="tx1"/>
            </a:solidFill>
          </a:endParaRPr>
        </a:p>
      </dgm:t>
    </dgm:pt>
    <dgm:pt modelId="{331B3502-D395-40DC-AD18-33553653FCEE}">
      <dgm:prSet custT="1"/>
      <dgm:spPr/>
      <dgm:t>
        <a:bodyPr/>
        <a:lstStyle/>
        <a:p>
          <a:r>
            <a:rPr lang="en-US" sz="2000" dirty="0" err="1">
              <a:solidFill>
                <a:schemeClr val="tx1"/>
              </a:solidFill>
            </a:rPr>
            <a:t>Désinformation</a:t>
          </a:r>
          <a:endParaRPr lang="en-US" sz="2000" dirty="0">
            <a:solidFill>
              <a:schemeClr val="tx1"/>
            </a:solidFill>
          </a:endParaRPr>
        </a:p>
      </dgm:t>
    </dgm:pt>
    <dgm:pt modelId="{B634006C-A3D8-4BCE-AA61-C5E1F2152F4F}" type="parTrans" cxnId="{903A3633-A758-435E-8FA9-95ADFDBE45FC}">
      <dgm:prSet/>
      <dgm:spPr/>
      <dgm:t>
        <a:bodyPr/>
        <a:lstStyle/>
        <a:p>
          <a:endParaRPr lang="en-US">
            <a:solidFill>
              <a:schemeClr val="tx1"/>
            </a:solidFill>
          </a:endParaRPr>
        </a:p>
      </dgm:t>
    </dgm:pt>
    <dgm:pt modelId="{6C3DE194-F749-4938-83DC-B86868C2476D}" type="sibTrans" cxnId="{903A3633-A758-435E-8FA9-95ADFDBE45FC}">
      <dgm:prSet/>
      <dgm:spPr/>
      <dgm:t>
        <a:bodyPr/>
        <a:lstStyle/>
        <a:p>
          <a:endParaRPr lang="en-US">
            <a:solidFill>
              <a:schemeClr val="tx1"/>
            </a:solidFill>
          </a:endParaRPr>
        </a:p>
      </dgm:t>
    </dgm:pt>
    <dgm:pt modelId="{162B9278-D557-C440-8D6E-AA06A8733B51}" type="pres">
      <dgm:prSet presAssocID="{14C8DC93-594A-4196-8C6C-C3E92FF7F2DF}" presName="cycle" presStyleCnt="0">
        <dgm:presLayoutVars>
          <dgm:dir/>
          <dgm:resizeHandles val="exact"/>
        </dgm:presLayoutVars>
      </dgm:prSet>
      <dgm:spPr/>
    </dgm:pt>
    <dgm:pt modelId="{7EF64E59-ECC9-1C4A-AC24-4605D2E41B9D}" type="pres">
      <dgm:prSet presAssocID="{29E7C3CB-BD4E-452E-8CF7-F4E1F2561E24}" presName="node" presStyleLbl="node1" presStyleIdx="0" presStyleCnt="4" custScaleX="91453" custScaleY="81045">
        <dgm:presLayoutVars>
          <dgm:bulletEnabled val="1"/>
        </dgm:presLayoutVars>
      </dgm:prSet>
      <dgm:spPr/>
    </dgm:pt>
    <dgm:pt modelId="{AE67E77B-41A8-F443-B1DF-60BF68072ECA}" type="pres">
      <dgm:prSet presAssocID="{29E7C3CB-BD4E-452E-8CF7-F4E1F2561E24}" presName="spNode" presStyleCnt="0"/>
      <dgm:spPr/>
    </dgm:pt>
    <dgm:pt modelId="{8B3A05EF-66C7-C040-BA29-CEE242891B42}" type="pres">
      <dgm:prSet presAssocID="{5842D4DB-D10B-4530-9DD8-653ED5142265}" presName="sibTrans" presStyleLbl="sibTrans1D1" presStyleIdx="0" presStyleCnt="4"/>
      <dgm:spPr/>
    </dgm:pt>
    <dgm:pt modelId="{6E485985-5822-634E-8F93-EE28684CBCC8}" type="pres">
      <dgm:prSet presAssocID="{54F38419-A7EA-4D59-A88C-52074723E812}" presName="node" presStyleLbl="node1" presStyleIdx="1" presStyleCnt="4" custScaleX="91453" custScaleY="81045">
        <dgm:presLayoutVars>
          <dgm:bulletEnabled val="1"/>
        </dgm:presLayoutVars>
      </dgm:prSet>
      <dgm:spPr/>
    </dgm:pt>
    <dgm:pt modelId="{87244BC3-64FE-A942-8194-4B3D26E4D050}" type="pres">
      <dgm:prSet presAssocID="{54F38419-A7EA-4D59-A88C-52074723E812}" presName="spNode" presStyleCnt="0"/>
      <dgm:spPr/>
    </dgm:pt>
    <dgm:pt modelId="{7F30422E-54FA-6349-AC4B-EE367EE3BE97}" type="pres">
      <dgm:prSet presAssocID="{8C81F5A1-D6E9-479E-8A13-5861BD43E652}" presName="sibTrans" presStyleLbl="sibTrans1D1" presStyleIdx="1" presStyleCnt="4"/>
      <dgm:spPr/>
    </dgm:pt>
    <dgm:pt modelId="{0E46F713-507D-BD42-9130-72CAA1D4D88F}" type="pres">
      <dgm:prSet presAssocID="{094DEE94-6CF1-4071-BB61-50E0F3BBF762}" presName="node" presStyleLbl="node1" presStyleIdx="2" presStyleCnt="4" custScaleX="91453" custScaleY="81045">
        <dgm:presLayoutVars>
          <dgm:bulletEnabled val="1"/>
        </dgm:presLayoutVars>
      </dgm:prSet>
      <dgm:spPr/>
    </dgm:pt>
    <dgm:pt modelId="{F38C497A-BA10-134B-B9B6-8812F3ABA4ED}" type="pres">
      <dgm:prSet presAssocID="{094DEE94-6CF1-4071-BB61-50E0F3BBF762}" presName="spNode" presStyleCnt="0"/>
      <dgm:spPr/>
    </dgm:pt>
    <dgm:pt modelId="{73CD8658-214A-E148-97A8-59A15867598A}" type="pres">
      <dgm:prSet presAssocID="{496932C6-3B3A-4F42-BF04-8F5B3BA257B3}" presName="sibTrans" presStyleLbl="sibTrans1D1" presStyleIdx="2" presStyleCnt="4"/>
      <dgm:spPr/>
    </dgm:pt>
    <dgm:pt modelId="{749C1329-A26C-BF4B-BC92-69A56A9385C6}" type="pres">
      <dgm:prSet presAssocID="{331B3502-D395-40DC-AD18-33553653FCEE}" presName="node" presStyleLbl="node1" presStyleIdx="3" presStyleCnt="4" custScaleX="91453" custScaleY="81045">
        <dgm:presLayoutVars>
          <dgm:bulletEnabled val="1"/>
        </dgm:presLayoutVars>
      </dgm:prSet>
      <dgm:spPr/>
    </dgm:pt>
    <dgm:pt modelId="{24CA23A8-BB37-BD4A-90A9-6B1FF7DB9B38}" type="pres">
      <dgm:prSet presAssocID="{331B3502-D395-40DC-AD18-33553653FCEE}" presName="spNode" presStyleCnt="0"/>
      <dgm:spPr/>
    </dgm:pt>
    <dgm:pt modelId="{BC49E017-2661-B44D-ACF8-592D891F9E41}" type="pres">
      <dgm:prSet presAssocID="{6C3DE194-F749-4938-83DC-B86868C2476D}" presName="sibTrans" presStyleLbl="sibTrans1D1" presStyleIdx="3" presStyleCnt="4"/>
      <dgm:spPr/>
    </dgm:pt>
  </dgm:ptLst>
  <dgm:cxnLst>
    <dgm:cxn modelId="{903A3633-A758-435E-8FA9-95ADFDBE45FC}" srcId="{14C8DC93-594A-4196-8C6C-C3E92FF7F2DF}" destId="{331B3502-D395-40DC-AD18-33553653FCEE}" srcOrd="3" destOrd="0" parTransId="{B634006C-A3D8-4BCE-AA61-C5E1F2152F4F}" sibTransId="{6C3DE194-F749-4938-83DC-B86868C2476D}"/>
    <dgm:cxn modelId="{FC539C43-DEDA-5C4A-847D-407BF742A21E}" type="presOf" srcId="{5842D4DB-D10B-4530-9DD8-653ED5142265}" destId="{8B3A05EF-66C7-C040-BA29-CEE242891B42}" srcOrd="0" destOrd="0" presId="urn:microsoft.com/office/officeart/2005/8/layout/cycle5"/>
    <dgm:cxn modelId="{39AC424F-518A-F145-8E11-857DFE1F0FE2}" type="presOf" srcId="{29E7C3CB-BD4E-452E-8CF7-F4E1F2561E24}" destId="{7EF64E59-ECC9-1C4A-AC24-4605D2E41B9D}" srcOrd="0" destOrd="0" presId="urn:microsoft.com/office/officeart/2005/8/layout/cycle5"/>
    <dgm:cxn modelId="{FCD0D257-1D06-465F-B26E-77ACB3087DED}" srcId="{14C8DC93-594A-4196-8C6C-C3E92FF7F2DF}" destId="{29E7C3CB-BD4E-452E-8CF7-F4E1F2561E24}" srcOrd="0" destOrd="0" parTransId="{30EF9F1E-1A2C-4C81-B409-6405355A4818}" sibTransId="{5842D4DB-D10B-4530-9DD8-653ED5142265}"/>
    <dgm:cxn modelId="{5208D587-7C4B-D541-A1B5-F479D3C5C637}" type="presOf" srcId="{14C8DC93-594A-4196-8C6C-C3E92FF7F2DF}" destId="{162B9278-D557-C440-8D6E-AA06A8733B51}" srcOrd="0" destOrd="0" presId="urn:microsoft.com/office/officeart/2005/8/layout/cycle5"/>
    <dgm:cxn modelId="{E512AF89-F415-4834-BE8A-16DCEB99A392}" srcId="{14C8DC93-594A-4196-8C6C-C3E92FF7F2DF}" destId="{54F38419-A7EA-4D59-A88C-52074723E812}" srcOrd="1" destOrd="0" parTransId="{C87D6CFB-2432-40AA-B1BB-203DB69771F5}" sibTransId="{8C81F5A1-D6E9-479E-8A13-5861BD43E652}"/>
    <dgm:cxn modelId="{D9BD8E8A-5F09-3049-B7D6-8B4879EE4E16}" type="presOf" srcId="{496932C6-3B3A-4F42-BF04-8F5B3BA257B3}" destId="{73CD8658-214A-E148-97A8-59A15867598A}" srcOrd="0" destOrd="0" presId="urn:microsoft.com/office/officeart/2005/8/layout/cycle5"/>
    <dgm:cxn modelId="{C53EA8A8-50FB-3748-AD24-2742C00C1DF4}" type="presOf" srcId="{331B3502-D395-40DC-AD18-33553653FCEE}" destId="{749C1329-A26C-BF4B-BC92-69A56A9385C6}" srcOrd="0" destOrd="0" presId="urn:microsoft.com/office/officeart/2005/8/layout/cycle5"/>
    <dgm:cxn modelId="{89A25DB1-5406-49E7-A95D-5E891319BF28}" srcId="{14C8DC93-594A-4196-8C6C-C3E92FF7F2DF}" destId="{094DEE94-6CF1-4071-BB61-50E0F3BBF762}" srcOrd="2" destOrd="0" parTransId="{638C921B-0C86-4E20-977D-E490E388C19D}" sibTransId="{496932C6-3B3A-4F42-BF04-8F5B3BA257B3}"/>
    <dgm:cxn modelId="{11A075B8-9501-924B-A2A6-61A44A65DE8D}" type="presOf" srcId="{094DEE94-6CF1-4071-BB61-50E0F3BBF762}" destId="{0E46F713-507D-BD42-9130-72CAA1D4D88F}" srcOrd="0" destOrd="0" presId="urn:microsoft.com/office/officeart/2005/8/layout/cycle5"/>
    <dgm:cxn modelId="{BF1CF7C2-39FE-CF45-937F-F0CCE9586EF3}" type="presOf" srcId="{6C3DE194-F749-4938-83DC-B86868C2476D}" destId="{BC49E017-2661-B44D-ACF8-592D891F9E41}" srcOrd="0" destOrd="0" presId="urn:microsoft.com/office/officeart/2005/8/layout/cycle5"/>
    <dgm:cxn modelId="{F3E1ACC8-EF3B-E64E-9198-520023F0F857}" type="presOf" srcId="{54F38419-A7EA-4D59-A88C-52074723E812}" destId="{6E485985-5822-634E-8F93-EE28684CBCC8}" srcOrd="0" destOrd="0" presId="urn:microsoft.com/office/officeart/2005/8/layout/cycle5"/>
    <dgm:cxn modelId="{FB8845CC-6194-FC42-B351-FDADBF702AA7}" type="presOf" srcId="{8C81F5A1-D6E9-479E-8A13-5861BD43E652}" destId="{7F30422E-54FA-6349-AC4B-EE367EE3BE97}" srcOrd="0" destOrd="0" presId="urn:microsoft.com/office/officeart/2005/8/layout/cycle5"/>
    <dgm:cxn modelId="{DF088A4C-C7A6-7540-9FE9-49D37EA55A6C}" type="presParOf" srcId="{162B9278-D557-C440-8D6E-AA06A8733B51}" destId="{7EF64E59-ECC9-1C4A-AC24-4605D2E41B9D}" srcOrd="0" destOrd="0" presId="urn:microsoft.com/office/officeart/2005/8/layout/cycle5"/>
    <dgm:cxn modelId="{E44BDC29-CF45-C543-B843-E911CDEF53EE}" type="presParOf" srcId="{162B9278-D557-C440-8D6E-AA06A8733B51}" destId="{AE67E77B-41A8-F443-B1DF-60BF68072ECA}" srcOrd="1" destOrd="0" presId="urn:microsoft.com/office/officeart/2005/8/layout/cycle5"/>
    <dgm:cxn modelId="{C0B134CC-E4A4-444E-8931-C16377FF5E11}" type="presParOf" srcId="{162B9278-D557-C440-8D6E-AA06A8733B51}" destId="{8B3A05EF-66C7-C040-BA29-CEE242891B42}" srcOrd="2" destOrd="0" presId="urn:microsoft.com/office/officeart/2005/8/layout/cycle5"/>
    <dgm:cxn modelId="{6D9EF109-143D-4540-B5F4-0081EB254210}" type="presParOf" srcId="{162B9278-D557-C440-8D6E-AA06A8733B51}" destId="{6E485985-5822-634E-8F93-EE28684CBCC8}" srcOrd="3" destOrd="0" presId="urn:microsoft.com/office/officeart/2005/8/layout/cycle5"/>
    <dgm:cxn modelId="{11C1BFFF-9F70-9248-B008-C389BA4B961C}" type="presParOf" srcId="{162B9278-D557-C440-8D6E-AA06A8733B51}" destId="{87244BC3-64FE-A942-8194-4B3D26E4D050}" srcOrd="4" destOrd="0" presId="urn:microsoft.com/office/officeart/2005/8/layout/cycle5"/>
    <dgm:cxn modelId="{2922A257-4879-CB42-8588-F5332A3B4888}" type="presParOf" srcId="{162B9278-D557-C440-8D6E-AA06A8733B51}" destId="{7F30422E-54FA-6349-AC4B-EE367EE3BE97}" srcOrd="5" destOrd="0" presId="urn:microsoft.com/office/officeart/2005/8/layout/cycle5"/>
    <dgm:cxn modelId="{8216ABCB-AAAE-1947-97B3-E363569A7172}" type="presParOf" srcId="{162B9278-D557-C440-8D6E-AA06A8733B51}" destId="{0E46F713-507D-BD42-9130-72CAA1D4D88F}" srcOrd="6" destOrd="0" presId="urn:microsoft.com/office/officeart/2005/8/layout/cycle5"/>
    <dgm:cxn modelId="{292C1AB1-1685-4746-BEEB-F6ABFB0FBCCF}" type="presParOf" srcId="{162B9278-D557-C440-8D6E-AA06A8733B51}" destId="{F38C497A-BA10-134B-B9B6-8812F3ABA4ED}" srcOrd="7" destOrd="0" presId="urn:microsoft.com/office/officeart/2005/8/layout/cycle5"/>
    <dgm:cxn modelId="{64460E1B-E2CB-D744-B83A-373E6A878984}" type="presParOf" srcId="{162B9278-D557-C440-8D6E-AA06A8733B51}" destId="{73CD8658-214A-E148-97A8-59A15867598A}" srcOrd="8" destOrd="0" presId="urn:microsoft.com/office/officeart/2005/8/layout/cycle5"/>
    <dgm:cxn modelId="{66514E2D-4B81-A644-90A2-142BC60E46B0}" type="presParOf" srcId="{162B9278-D557-C440-8D6E-AA06A8733B51}" destId="{749C1329-A26C-BF4B-BC92-69A56A9385C6}" srcOrd="9" destOrd="0" presId="urn:microsoft.com/office/officeart/2005/8/layout/cycle5"/>
    <dgm:cxn modelId="{20265F8C-BC27-F84A-955E-84B246042EA1}" type="presParOf" srcId="{162B9278-D557-C440-8D6E-AA06A8733B51}" destId="{24CA23A8-BB37-BD4A-90A9-6B1FF7DB9B38}" srcOrd="10" destOrd="0" presId="urn:microsoft.com/office/officeart/2005/8/layout/cycle5"/>
    <dgm:cxn modelId="{F01562FD-6A84-354F-9A51-EC28F8607CF0}" type="presParOf" srcId="{162B9278-D557-C440-8D6E-AA06A8733B51}" destId="{BC49E017-2661-B44D-ACF8-592D891F9E41}"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01FCD-0788-3244-A350-F35B09E7ACFD}">
      <dsp:nvSpPr>
        <dsp:cNvPr id="0" name=""/>
        <dsp:cNvSpPr/>
      </dsp:nvSpPr>
      <dsp:spPr>
        <a:xfrm>
          <a:off x="4031651" y="1960"/>
          <a:ext cx="2559328" cy="1009584"/>
        </a:xfrm>
        <a:prstGeom prst="round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err="1">
              <a:solidFill>
                <a:schemeClr val="tx1"/>
              </a:solidFill>
            </a:rPr>
            <a:t>Maintenir</a:t>
          </a:r>
          <a:r>
            <a:rPr lang="en-US" sz="2800" b="0" kern="1200" dirty="0">
              <a:solidFill>
                <a:schemeClr val="tx1"/>
              </a:solidFill>
            </a:rPr>
            <a:t> le status quo</a:t>
          </a:r>
        </a:p>
      </dsp:txBody>
      <dsp:txXfrm>
        <a:off x="4080935" y="51244"/>
        <a:ext cx="2460760" cy="911016"/>
      </dsp:txXfrm>
    </dsp:sp>
    <dsp:sp modelId="{C750E6FA-5D4A-6F4E-ACF4-62614DBFF82D}">
      <dsp:nvSpPr>
        <dsp:cNvPr id="0" name=""/>
        <dsp:cNvSpPr/>
      </dsp:nvSpPr>
      <dsp:spPr>
        <a:xfrm>
          <a:off x="3343737" y="805414"/>
          <a:ext cx="3337832" cy="3337832"/>
        </a:xfrm>
        <a:custGeom>
          <a:avLst/>
          <a:gdLst/>
          <a:ahLst/>
          <a:cxnLst/>
          <a:rect l="0" t="0" r="0" b="0"/>
          <a:pathLst>
            <a:path>
              <a:moveTo>
                <a:pt x="2630473" y="304845"/>
              </a:moveTo>
              <a:arcTo wR="1668916" hR="1668916" stAng="18310841" swAng="1178318"/>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5DD1BD44-82B4-9448-9777-B706FDEC601B}">
      <dsp:nvSpPr>
        <dsp:cNvPr id="0" name=""/>
        <dsp:cNvSpPr/>
      </dsp:nvSpPr>
      <dsp:spPr>
        <a:xfrm>
          <a:off x="5555459" y="1670876"/>
          <a:ext cx="2849545" cy="1009584"/>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solidFill>
                <a:schemeClr val="tx1"/>
              </a:solidFill>
            </a:rPr>
            <a:t>Encourager la </a:t>
          </a:r>
          <a:r>
            <a:rPr lang="en-US" sz="2800" b="0" kern="1200" dirty="0" err="1">
              <a:solidFill>
                <a:schemeClr val="tx1"/>
              </a:solidFill>
            </a:rPr>
            <a:t>polarisation</a:t>
          </a:r>
          <a:r>
            <a:rPr lang="en-US" sz="2800" b="0" kern="1200" dirty="0">
              <a:solidFill>
                <a:schemeClr val="tx1"/>
              </a:solidFill>
            </a:rPr>
            <a:t> </a:t>
          </a:r>
        </a:p>
      </dsp:txBody>
      <dsp:txXfrm>
        <a:off x="5604743" y="1720160"/>
        <a:ext cx="2750977" cy="911016"/>
      </dsp:txXfrm>
    </dsp:sp>
    <dsp:sp modelId="{7A390632-5CC3-7F43-8C9F-42A799A73B92}">
      <dsp:nvSpPr>
        <dsp:cNvPr id="0" name=""/>
        <dsp:cNvSpPr/>
      </dsp:nvSpPr>
      <dsp:spPr>
        <a:xfrm>
          <a:off x="3343737" y="208090"/>
          <a:ext cx="3337832" cy="3337832"/>
        </a:xfrm>
        <a:custGeom>
          <a:avLst/>
          <a:gdLst/>
          <a:ahLst/>
          <a:cxnLst/>
          <a:rect l="0" t="0" r="0" b="0"/>
          <a:pathLst>
            <a:path>
              <a:moveTo>
                <a:pt x="3032986" y="2630473"/>
              </a:moveTo>
              <a:arcTo wR="1668916" hR="1668916" stAng="2110841" swAng="1178318"/>
            </a:path>
          </a:pathLst>
        </a:custGeom>
        <a:noFill/>
        <a:ln w="6350" cap="flat" cmpd="sng" algn="ctr">
          <a:solidFill>
            <a:schemeClr val="accent5">
              <a:hueOff val="-2252848"/>
              <a:satOff val="-5806"/>
              <a:lumOff val="-3922"/>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A3BEBBE-1563-F24F-A4C5-361C2D94FF79}">
      <dsp:nvSpPr>
        <dsp:cNvPr id="0" name=""/>
        <dsp:cNvSpPr/>
      </dsp:nvSpPr>
      <dsp:spPr>
        <a:xfrm>
          <a:off x="4031651" y="3339792"/>
          <a:ext cx="2559328" cy="1009584"/>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err="1">
              <a:solidFill>
                <a:schemeClr val="tx1"/>
              </a:solidFill>
            </a:rPr>
            <a:t>Neutraliser</a:t>
          </a:r>
          <a:r>
            <a:rPr lang="en-US" sz="2800" b="0" kern="1200" dirty="0">
              <a:solidFill>
                <a:schemeClr val="tx1"/>
              </a:solidFill>
            </a:rPr>
            <a:t> les opposants</a:t>
          </a:r>
        </a:p>
      </dsp:txBody>
      <dsp:txXfrm>
        <a:off x="4080935" y="3389076"/>
        <a:ext cx="2460760" cy="911016"/>
      </dsp:txXfrm>
    </dsp:sp>
    <dsp:sp modelId="{8C99DB51-57E1-E344-9B20-A9603D56F52B}">
      <dsp:nvSpPr>
        <dsp:cNvPr id="0" name=""/>
        <dsp:cNvSpPr/>
      </dsp:nvSpPr>
      <dsp:spPr>
        <a:xfrm>
          <a:off x="3941061" y="208090"/>
          <a:ext cx="3337832" cy="3337832"/>
        </a:xfrm>
        <a:custGeom>
          <a:avLst/>
          <a:gdLst/>
          <a:ahLst/>
          <a:cxnLst/>
          <a:rect l="0" t="0" r="0" b="0"/>
          <a:pathLst>
            <a:path>
              <a:moveTo>
                <a:pt x="707358" y="3032986"/>
              </a:moveTo>
              <a:arcTo wR="1668916" hR="1668916" stAng="7510841" swAng="1178318"/>
            </a:path>
          </a:pathLst>
        </a:custGeom>
        <a:noFill/>
        <a:ln w="6350" cap="flat" cmpd="sng" algn="ctr">
          <a:solidFill>
            <a:schemeClr val="accent5">
              <a:hueOff val="-4505695"/>
              <a:satOff val="-11613"/>
              <a:lumOff val="-7843"/>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78E724B-90EA-6A4F-8E88-CA0F37E53E4B}">
      <dsp:nvSpPr>
        <dsp:cNvPr id="0" name=""/>
        <dsp:cNvSpPr/>
      </dsp:nvSpPr>
      <dsp:spPr>
        <a:xfrm>
          <a:off x="2110595" y="1670876"/>
          <a:ext cx="3063608" cy="100958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0" kern="1200" dirty="0">
              <a:solidFill>
                <a:schemeClr val="tx1"/>
              </a:solidFill>
            </a:rPr>
            <a:t>Augmenter </a:t>
          </a:r>
          <a:r>
            <a:rPr lang="en-US" sz="2800" b="0" kern="1200" dirty="0" err="1">
              <a:solidFill>
                <a:schemeClr val="tx1"/>
              </a:solidFill>
            </a:rPr>
            <a:t>légitimité</a:t>
          </a:r>
          <a:r>
            <a:rPr lang="en-US" sz="2800" b="0" kern="1200" dirty="0">
              <a:solidFill>
                <a:schemeClr val="tx1"/>
              </a:solidFill>
            </a:rPr>
            <a:t> </a:t>
          </a:r>
          <a:r>
            <a:rPr lang="en-US" sz="2800" b="0" kern="1200" dirty="0" err="1">
              <a:solidFill>
                <a:schemeClr val="tx1"/>
              </a:solidFill>
            </a:rPr>
            <a:t>sociale</a:t>
          </a:r>
          <a:endParaRPr lang="en-US" sz="2800" b="0" kern="1200" dirty="0">
            <a:solidFill>
              <a:schemeClr val="tx1"/>
            </a:solidFill>
          </a:endParaRPr>
        </a:p>
      </dsp:txBody>
      <dsp:txXfrm>
        <a:off x="2159879" y="1720160"/>
        <a:ext cx="2965040" cy="911016"/>
      </dsp:txXfrm>
    </dsp:sp>
    <dsp:sp modelId="{2C7AC6A8-A46E-D041-9AA0-92244D405B69}">
      <dsp:nvSpPr>
        <dsp:cNvPr id="0" name=""/>
        <dsp:cNvSpPr/>
      </dsp:nvSpPr>
      <dsp:spPr>
        <a:xfrm>
          <a:off x="3941061" y="805414"/>
          <a:ext cx="3337832" cy="3337832"/>
        </a:xfrm>
        <a:custGeom>
          <a:avLst/>
          <a:gdLst/>
          <a:ahLst/>
          <a:cxnLst/>
          <a:rect l="0" t="0" r="0" b="0"/>
          <a:pathLst>
            <a:path>
              <a:moveTo>
                <a:pt x="304845" y="707358"/>
              </a:moveTo>
              <a:arcTo wR="1668916" hR="1668916" stAng="12910841" swAng="1178318"/>
            </a:path>
          </a:pathLst>
        </a:custGeom>
        <a:noFill/>
        <a:ln w="6350" cap="flat" cmpd="sng" algn="ctr">
          <a:solidFill>
            <a:schemeClr val="accent5">
              <a:hueOff val="-6758543"/>
              <a:satOff val="-17419"/>
              <a:lumOff val="-1176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D01FCD-0788-3244-A350-F35B09E7ACFD}">
      <dsp:nvSpPr>
        <dsp:cNvPr id="0" name=""/>
        <dsp:cNvSpPr/>
      </dsp:nvSpPr>
      <dsp:spPr>
        <a:xfrm>
          <a:off x="3817933" y="100902"/>
          <a:ext cx="3258598" cy="61381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tx1"/>
              </a:solidFill>
            </a:rPr>
            <a:t>Maintenir</a:t>
          </a:r>
          <a:r>
            <a:rPr lang="en-US" sz="2000" b="1" kern="1200" dirty="0">
              <a:solidFill>
                <a:schemeClr val="tx1"/>
              </a:solidFill>
            </a:rPr>
            <a:t> le status quo</a:t>
          </a:r>
          <a:endParaRPr lang="en-US" sz="2000" kern="1200" dirty="0">
            <a:solidFill>
              <a:schemeClr val="tx1"/>
            </a:solidFill>
          </a:endParaRPr>
        </a:p>
      </dsp:txBody>
      <dsp:txXfrm>
        <a:off x="3847897" y="130866"/>
        <a:ext cx="3198670" cy="553889"/>
      </dsp:txXfrm>
    </dsp:sp>
    <dsp:sp modelId="{C750E6FA-5D4A-6F4E-ACF4-62614DBFF82D}">
      <dsp:nvSpPr>
        <dsp:cNvPr id="0" name=""/>
        <dsp:cNvSpPr/>
      </dsp:nvSpPr>
      <dsp:spPr>
        <a:xfrm>
          <a:off x="3414316" y="573927"/>
          <a:ext cx="3337832" cy="3337832"/>
        </a:xfrm>
        <a:custGeom>
          <a:avLst/>
          <a:gdLst/>
          <a:ahLst/>
          <a:cxnLst/>
          <a:rect l="0" t="0" r="0" b="0"/>
          <a:pathLst>
            <a:path>
              <a:moveTo>
                <a:pt x="2553980" y="254015"/>
              </a:moveTo>
              <a:arcTo wR="1668916" hR="1668916" stAng="18121636" swAng="1556729"/>
            </a:path>
          </a:pathLst>
        </a:custGeom>
        <a:noFill/>
        <a:ln w="12700" cap="flat" cmpd="sng" algn="ctr">
          <a:solidFill>
            <a:schemeClr val="tx1"/>
          </a:solidFill>
          <a:prstDash val="solid"/>
          <a:miter lim="800000"/>
          <a:tailEnd type="arrow"/>
        </a:ln>
        <a:effectLst/>
      </dsp:spPr>
      <dsp:style>
        <a:lnRef idx="1">
          <a:scrgbClr r="0" g="0" b="0"/>
        </a:lnRef>
        <a:fillRef idx="0">
          <a:scrgbClr r="0" g="0" b="0"/>
        </a:fillRef>
        <a:effectRef idx="0">
          <a:scrgbClr r="0" g="0" b="0"/>
        </a:effectRef>
        <a:fontRef idx="minor"/>
      </dsp:style>
    </dsp:sp>
    <dsp:sp modelId="{5DD1BD44-82B4-9448-9777-B706FDEC601B}">
      <dsp:nvSpPr>
        <dsp:cNvPr id="0" name=""/>
        <dsp:cNvSpPr/>
      </dsp:nvSpPr>
      <dsp:spPr>
        <a:xfrm>
          <a:off x="6024966" y="1571934"/>
          <a:ext cx="2182365" cy="1009584"/>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Encourager la </a:t>
          </a:r>
          <a:r>
            <a:rPr lang="en-US" sz="2000" b="1" kern="1200" dirty="0" err="1">
              <a:solidFill>
                <a:schemeClr val="tx1"/>
              </a:solidFill>
            </a:rPr>
            <a:t>polarisation</a:t>
          </a:r>
          <a:r>
            <a:rPr lang="en-US" sz="2000" b="1" kern="1200" dirty="0">
              <a:solidFill>
                <a:schemeClr val="tx1"/>
              </a:solidFill>
            </a:rPr>
            <a:t> </a:t>
          </a:r>
          <a:endParaRPr lang="en-US" sz="2000" kern="1200" dirty="0">
            <a:solidFill>
              <a:schemeClr val="tx1"/>
            </a:solidFill>
          </a:endParaRPr>
        </a:p>
      </dsp:txBody>
      <dsp:txXfrm>
        <a:off x="6074250" y="1621218"/>
        <a:ext cx="2083797" cy="911016"/>
      </dsp:txXfrm>
    </dsp:sp>
    <dsp:sp modelId="{7A390632-5CC3-7F43-8C9F-42A799A73B92}">
      <dsp:nvSpPr>
        <dsp:cNvPr id="0" name=""/>
        <dsp:cNvSpPr/>
      </dsp:nvSpPr>
      <dsp:spPr>
        <a:xfrm>
          <a:off x="3778316" y="407810"/>
          <a:ext cx="3337832" cy="3337832"/>
        </a:xfrm>
        <a:custGeom>
          <a:avLst/>
          <a:gdLst/>
          <a:ahLst/>
          <a:cxnLst/>
          <a:rect l="0" t="0" r="0" b="0"/>
          <a:pathLst>
            <a:path>
              <a:moveTo>
                <a:pt x="3195933" y="2342340"/>
              </a:moveTo>
              <a:arcTo wR="1668916" hR="1668916" stAng="1427866" swAng="1137919"/>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CA3BEBBE-1563-F24F-A4C5-361C2D94FF79}">
      <dsp:nvSpPr>
        <dsp:cNvPr id="0" name=""/>
        <dsp:cNvSpPr/>
      </dsp:nvSpPr>
      <dsp:spPr>
        <a:xfrm>
          <a:off x="4351336" y="3240851"/>
          <a:ext cx="2191793" cy="1009584"/>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err="1">
              <a:solidFill>
                <a:schemeClr val="tx1"/>
              </a:solidFill>
            </a:rPr>
            <a:t>Neutraliser</a:t>
          </a:r>
          <a:r>
            <a:rPr lang="en-US" sz="2000" b="1" kern="1200" dirty="0">
              <a:solidFill>
                <a:schemeClr val="tx1"/>
              </a:solidFill>
            </a:rPr>
            <a:t> les opposants</a:t>
          </a:r>
          <a:endParaRPr lang="en-US" sz="2000" kern="1200" dirty="0">
            <a:solidFill>
              <a:schemeClr val="tx1"/>
            </a:solidFill>
          </a:endParaRPr>
        </a:p>
      </dsp:txBody>
      <dsp:txXfrm>
        <a:off x="4400620" y="3290135"/>
        <a:ext cx="2093225" cy="911016"/>
      </dsp:txXfrm>
    </dsp:sp>
    <dsp:sp modelId="{8C99DB51-57E1-E344-9B20-A9603D56F52B}">
      <dsp:nvSpPr>
        <dsp:cNvPr id="0" name=""/>
        <dsp:cNvSpPr/>
      </dsp:nvSpPr>
      <dsp:spPr>
        <a:xfrm>
          <a:off x="3778316" y="407810"/>
          <a:ext cx="3337832" cy="3337832"/>
        </a:xfrm>
        <a:custGeom>
          <a:avLst/>
          <a:gdLst/>
          <a:ahLst/>
          <a:cxnLst/>
          <a:rect l="0" t="0" r="0" b="0"/>
          <a:pathLst>
            <a:path>
              <a:moveTo>
                <a:pt x="477102" y="2837188"/>
              </a:moveTo>
              <a:arcTo wR="1668916" hR="1668916" stAng="8134290" swAng="823756"/>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 modelId="{278E724B-90EA-6A4F-8E88-CA0F37E53E4B}">
      <dsp:nvSpPr>
        <dsp:cNvPr id="0" name=""/>
        <dsp:cNvSpPr/>
      </dsp:nvSpPr>
      <dsp:spPr>
        <a:xfrm>
          <a:off x="2308267" y="1340603"/>
          <a:ext cx="2940097" cy="1472247"/>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chemeClr val="tx1"/>
              </a:solidFill>
            </a:rPr>
            <a:t>Augmenter </a:t>
          </a:r>
          <a:r>
            <a:rPr lang="en-US" sz="2000" b="1" kern="1200" dirty="0" err="1">
              <a:solidFill>
                <a:schemeClr val="tx1"/>
              </a:solidFill>
            </a:rPr>
            <a:t>légitimité</a:t>
          </a:r>
          <a:r>
            <a:rPr lang="en-US" sz="2000" b="1" kern="1200" dirty="0">
              <a:solidFill>
                <a:schemeClr val="tx1"/>
              </a:solidFill>
            </a:rPr>
            <a:t> </a:t>
          </a:r>
          <a:r>
            <a:rPr lang="en-US" sz="2000" b="1" kern="1200" dirty="0" err="1">
              <a:solidFill>
                <a:schemeClr val="tx1"/>
              </a:solidFill>
            </a:rPr>
            <a:t>sociale</a:t>
          </a:r>
          <a:r>
            <a:rPr lang="en-US" sz="2000" b="1" kern="1200" dirty="0">
              <a:solidFill>
                <a:schemeClr val="tx1"/>
              </a:solidFill>
            </a:rPr>
            <a:t> </a:t>
          </a:r>
          <a:r>
            <a:rPr lang="en-US" sz="2000" b="1" kern="1200" dirty="0" err="1">
              <a:solidFill>
                <a:schemeClr val="tx1"/>
              </a:solidFill>
            </a:rPr>
            <a:t>en</a:t>
          </a:r>
          <a:r>
            <a:rPr lang="en-US" sz="2000" b="1" kern="1200" dirty="0">
              <a:solidFill>
                <a:schemeClr val="tx1"/>
              </a:solidFill>
            </a:rPr>
            <a:t> </a:t>
          </a:r>
          <a:r>
            <a:rPr lang="en-US" sz="2000" b="1" kern="1200" dirty="0" err="1">
              <a:solidFill>
                <a:schemeClr val="tx1"/>
              </a:solidFill>
            </a:rPr>
            <a:t>contribuant</a:t>
          </a:r>
          <a:r>
            <a:rPr lang="en-US" sz="2000" b="1" kern="1200" dirty="0">
              <a:solidFill>
                <a:schemeClr val="tx1"/>
              </a:solidFill>
            </a:rPr>
            <a:t> </a:t>
          </a:r>
          <a:r>
            <a:rPr lang="en-US" sz="2000" b="1" kern="1200" dirty="0" err="1">
              <a:solidFill>
                <a:schemeClr val="tx1"/>
              </a:solidFill>
            </a:rPr>
            <a:t>à</a:t>
          </a:r>
          <a:r>
            <a:rPr lang="en-US" sz="2000" b="1" kern="1200" dirty="0">
              <a:solidFill>
                <a:schemeClr val="tx1"/>
              </a:solidFill>
            </a:rPr>
            <a:t> </a:t>
          </a:r>
          <a:r>
            <a:rPr lang="en-US" sz="2000" b="1" kern="1200" dirty="0" err="1">
              <a:solidFill>
                <a:schemeClr val="tx1"/>
              </a:solidFill>
            </a:rPr>
            <a:t>l'action</a:t>
          </a:r>
          <a:r>
            <a:rPr lang="en-US" sz="2000" b="1" kern="1200" dirty="0">
              <a:solidFill>
                <a:schemeClr val="tx1"/>
              </a:solidFill>
            </a:rPr>
            <a:t> </a:t>
          </a:r>
          <a:r>
            <a:rPr lang="en-US" sz="2000" b="1" kern="1200" dirty="0" err="1">
              <a:solidFill>
                <a:schemeClr val="tx1"/>
              </a:solidFill>
            </a:rPr>
            <a:t>climatique</a:t>
          </a:r>
          <a:r>
            <a:rPr lang="en-US" sz="2000" b="1" kern="1200" dirty="0">
              <a:solidFill>
                <a:schemeClr val="tx1"/>
              </a:solidFill>
            </a:rPr>
            <a:t> de </a:t>
          </a:r>
          <a:r>
            <a:rPr lang="en-US" sz="2000" b="1" kern="1200" dirty="0" err="1">
              <a:solidFill>
                <a:schemeClr val="tx1"/>
              </a:solidFill>
            </a:rPr>
            <a:t>faible</a:t>
          </a:r>
          <a:r>
            <a:rPr lang="en-US" sz="2000" b="1" kern="1200" dirty="0">
              <a:solidFill>
                <a:schemeClr val="tx1"/>
              </a:solidFill>
            </a:rPr>
            <a:t> impact</a:t>
          </a:r>
          <a:endParaRPr lang="en-US" sz="2000" kern="1200" dirty="0">
            <a:solidFill>
              <a:schemeClr val="tx1"/>
            </a:solidFill>
          </a:endParaRPr>
        </a:p>
      </dsp:txBody>
      <dsp:txXfrm>
        <a:off x="2380136" y="1412472"/>
        <a:ext cx="2796359" cy="1328509"/>
      </dsp:txXfrm>
    </dsp:sp>
    <dsp:sp modelId="{2C7AC6A8-A46E-D041-9AA0-92244D405B69}">
      <dsp:nvSpPr>
        <dsp:cNvPr id="0" name=""/>
        <dsp:cNvSpPr/>
      </dsp:nvSpPr>
      <dsp:spPr>
        <a:xfrm>
          <a:off x="4296318" y="496597"/>
          <a:ext cx="3337832" cy="3337832"/>
        </a:xfrm>
        <a:custGeom>
          <a:avLst/>
          <a:gdLst/>
          <a:ahLst/>
          <a:cxnLst/>
          <a:rect l="0" t="0" r="0" b="0"/>
          <a:pathLst>
            <a:path>
              <a:moveTo>
                <a:pt x="313612" y="695040"/>
              </a:moveTo>
              <a:arcTo wR="1668916" hR="1668916" stAng="12941985" swAng="1116030"/>
            </a:path>
          </a:pathLst>
        </a:custGeom>
        <a:noFill/>
        <a:ln w="12700" cap="flat" cmpd="sng" algn="ctr">
          <a:solidFill>
            <a:scrgbClr r="0" g="0" b="0"/>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F64E59-ECC9-1C4A-AC24-4605D2E41B9D}">
      <dsp:nvSpPr>
        <dsp:cNvPr id="0" name=""/>
        <dsp:cNvSpPr/>
      </dsp:nvSpPr>
      <dsp:spPr>
        <a:xfrm>
          <a:off x="4717779" y="142082"/>
          <a:ext cx="2070641" cy="1192742"/>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Post-verité</a:t>
          </a:r>
        </a:p>
      </dsp:txBody>
      <dsp:txXfrm>
        <a:off x="4776004" y="200307"/>
        <a:ext cx="1954191" cy="1076292"/>
      </dsp:txXfrm>
    </dsp:sp>
    <dsp:sp modelId="{8B3A05EF-66C7-C040-BA29-CEE242891B42}">
      <dsp:nvSpPr>
        <dsp:cNvPr id="0" name=""/>
        <dsp:cNvSpPr/>
      </dsp:nvSpPr>
      <dsp:spPr>
        <a:xfrm>
          <a:off x="3321316" y="738453"/>
          <a:ext cx="4863566" cy="4863566"/>
        </a:xfrm>
        <a:custGeom>
          <a:avLst/>
          <a:gdLst/>
          <a:ahLst/>
          <a:cxnLst/>
          <a:rect l="0" t="0" r="0" b="0"/>
          <a:pathLst>
            <a:path>
              <a:moveTo>
                <a:pt x="3826363" y="439619"/>
              </a:moveTo>
              <a:arcTo wR="2431783" hR="2431783" stAng="18299597" swAng="1860915"/>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6E485985-5822-634E-8F93-EE28684CBCC8}">
      <dsp:nvSpPr>
        <dsp:cNvPr id="0" name=""/>
        <dsp:cNvSpPr/>
      </dsp:nvSpPr>
      <dsp:spPr>
        <a:xfrm>
          <a:off x="7149562" y="2573865"/>
          <a:ext cx="2070641" cy="1192742"/>
        </a:xfrm>
        <a:prstGeom prst="round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rPr>
            <a:t>Populisme</a:t>
          </a:r>
          <a:endParaRPr lang="en-US" sz="2000" kern="1200" dirty="0">
            <a:solidFill>
              <a:schemeClr val="tx1"/>
            </a:solidFill>
          </a:endParaRPr>
        </a:p>
      </dsp:txBody>
      <dsp:txXfrm>
        <a:off x="7207787" y="2632090"/>
        <a:ext cx="1954191" cy="1076292"/>
      </dsp:txXfrm>
    </dsp:sp>
    <dsp:sp modelId="{7F30422E-54FA-6349-AC4B-EE367EE3BE97}">
      <dsp:nvSpPr>
        <dsp:cNvPr id="0" name=""/>
        <dsp:cNvSpPr/>
      </dsp:nvSpPr>
      <dsp:spPr>
        <a:xfrm>
          <a:off x="3321316" y="738453"/>
          <a:ext cx="4863566" cy="4863566"/>
        </a:xfrm>
        <a:custGeom>
          <a:avLst/>
          <a:gdLst/>
          <a:ahLst/>
          <a:cxnLst/>
          <a:rect l="0" t="0" r="0" b="0"/>
          <a:pathLst>
            <a:path>
              <a:moveTo>
                <a:pt x="4653475" y="3420547"/>
              </a:moveTo>
              <a:arcTo wR="2431783" hR="2431783" stAng="1439487" swAng="1860915"/>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0E46F713-507D-BD42-9130-72CAA1D4D88F}">
      <dsp:nvSpPr>
        <dsp:cNvPr id="0" name=""/>
        <dsp:cNvSpPr/>
      </dsp:nvSpPr>
      <dsp:spPr>
        <a:xfrm>
          <a:off x="4717779" y="5005649"/>
          <a:ext cx="2070641" cy="1192742"/>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tx1"/>
              </a:solidFill>
            </a:rPr>
            <a:t>Authoritarisme</a:t>
          </a:r>
        </a:p>
      </dsp:txBody>
      <dsp:txXfrm>
        <a:off x="4776004" y="5063874"/>
        <a:ext cx="1954191" cy="1076292"/>
      </dsp:txXfrm>
    </dsp:sp>
    <dsp:sp modelId="{73CD8658-214A-E148-97A8-59A15867598A}">
      <dsp:nvSpPr>
        <dsp:cNvPr id="0" name=""/>
        <dsp:cNvSpPr/>
      </dsp:nvSpPr>
      <dsp:spPr>
        <a:xfrm>
          <a:off x="3321316" y="738453"/>
          <a:ext cx="4863566" cy="4863566"/>
        </a:xfrm>
        <a:custGeom>
          <a:avLst/>
          <a:gdLst/>
          <a:ahLst/>
          <a:cxnLst/>
          <a:rect l="0" t="0" r="0" b="0"/>
          <a:pathLst>
            <a:path>
              <a:moveTo>
                <a:pt x="1037202" y="4423946"/>
              </a:moveTo>
              <a:arcTo wR="2431783" hR="2431783" stAng="7499597" swAng="1860915"/>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749C1329-A26C-BF4B-BC92-69A56A9385C6}">
      <dsp:nvSpPr>
        <dsp:cNvPr id="0" name=""/>
        <dsp:cNvSpPr/>
      </dsp:nvSpPr>
      <dsp:spPr>
        <a:xfrm>
          <a:off x="2285995" y="2573865"/>
          <a:ext cx="2070641" cy="1192742"/>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err="1">
              <a:solidFill>
                <a:schemeClr val="tx1"/>
              </a:solidFill>
            </a:rPr>
            <a:t>Désinformation</a:t>
          </a:r>
          <a:endParaRPr lang="en-US" sz="2000" kern="1200" dirty="0">
            <a:solidFill>
              <a:schemeClr val="tx1"/>
            </a:solidFill>
          </a:endParaRPr>
        </a:p>
      </dsp:txBody>
      <dsp:txXfrm>
        <a:off x="2344220" y="2632090"/>
        <a:ext cx="1954191" cy="1076292"/>
      </dsp:txXfrm>
    </dsp:sp>
    <dsp:sp modelId="{BC49E017-2661-B44D-ACF8-592D891F9E41}">
      <dsp:nvSpPr>
        <dsp:cNvPr id="0" name=""/>
        <dsp:cNvSpPr/>
      </dsp:nvSpPr>
      <dsp:spPr>
        <a:xfrm>
          <a:off x="3321316" y="738453"/>
          <a:ext cx="4863566" cy="4863566"/>
        </a:xfrm>
        <a:custGeom>
          <a:avLst/>
          <a:gdLst/>
          <a:ahLst/>
          <a:cxnLst/>
          <a:rect l="0" t="0" r="0" b="0"/>
          <a:pathLst>
            <a:path>
              <a:moveTo>
                <a:pt x="210091" y="1443019"/>
              </a:moveTo>
              <a:arcTo wR="2431783" hR="2431783" stAng="12239487" swAng="1860915"/>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1"/>
            <a:ext cx="3962400" cy="344091"/>
          </a:xfrm>
          <a:prstGeom prst="rect">
            <a:avLst/>
          </a:prstGeom>
        </p:spPr>
        <p:txBody>
          <a:bodyPr vert="horz" lIns="91440" tIns="45720" rIns="91440" bIns="45720" rtlCol="0"/>
          <a:lstStyle>
            <a:lvl1pPr algn="r">
              <a:defRPr sz="1200"/>
            </a:lvl1pPr>
          </a:lstStyle>
          <a:p>
            <a:fld id="{A207675A-0D08-2E4E-9EDD-3D0FD210D646}" type="datetimeFigureOut">
              <a:rPr lang="en-US" smtClean="0"/>
              <a:t>7/1/2026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F4E526F4-ED58-1E4F-88F1-8E74EC9C3A03}" type="slidenum">
              <a:rPr lang="en-US" smtClean="0"/>
              <a:t>‹N°›</a:t>
            </a:fld>
            <a:endParaRPr lang="en-US"/>
          </a:p>
        </p:txBody>
      </p:sp>
    </p:spTree>
    <p:extLst>
      <p:ext uri="{BB962C8B-B14F-4D97-AF65-F5344CB8AC3E}">
        <p14:creationId xmlns:p14="http://schemas.microsoft.com/office/powerpoint/2010/main" val="2102388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en.wikipedia.org/wiki/Great_Barrington_Declaration#cite_note-16" TargetMode="External"/><Relationship Id="rId13" Type="http://schemas.openxmlformats.org/officeDocument/2006/relationships/hyperlink" Target="https://en.wikipedia.org/wiki/Gasoline" TargetMode="External"/><Relationship Id="rId3" Type="http://schemas.openxmlformats.org/officeDocument/2006/relationships/hyperlink" Target="https://en.wikipedia.org/wiki/Libertarianism_in_the_United_States" TargetMode="External"/><Relationship Id="rId7" Type="http://schemas.openxmlformats.org/officeDocument/2006/relationships/hyperlink" Target="https://en.wikipedia.org/wiki/Great_Barrington_Declaration#cite_note-Ahmed2-15" TargetMode="External"/><Relationship Id="rId12" Type="http://schemas.openxmlformats.org/officeDocument/2006/relationships/hyperlink" Target="https://en.wikipedia.org/wiki/Heavy_crude_oil" TargetMode="External"/><Relationship Id="rId2" Type="http://schemas.openxmlformats.org/officeDocument/2006/relationships/slide" Target="../slides/slide13.xml"/><Relationship Id="rId1" Type="http://schemas.openxmlformats.org/officeDocument/2006/relationships/notesMaster" Target="../notesMasters/notesMaster1.xml"/><Relationship Id="rId6" Type="http://schemas.openxmlformats.org/officeDocument/2006/relationships/hyperlink" Target="https://en.wikipedia.org/wiki/Great_Barrington_Declaration#cite_note-NABT-14" TargetMode="External"/><Relationship Id="rId11" Type="http://schemas.openxmlformats.org/officeDocument/2006/relationships/hyperlink" Target="https://en.wikipedia.org/wiki/Oil_refinery" TargetMode="External"/><Relationship Id="rId5" Type="http://schemas.openxmlformats.org/officeDocument/2006/relationships/hyperlink" Target="https://en.wikipedia.org/wiki/Climate_change_denial" TargetMode="External"/><Relationship Id="rId10" Type="http://schemas.openxmlformats.org/officeDocument/2006/relationships/hyperlink" Target="https://en.wikipedia.org/wiki/Cracking_(chemistry)" TargetMode="External"/><Relationship Id="rId4" Type="http://schemas.openxmlformats.org/officeDocument/2006/relationships/hyperlink" Target="https://en.wikipedia.org/wiki/Free-market" TargetMode="External"/><Relationship Id="rId9" Type="http://schemas.openxmlformats.org/officeDocument/2006/relationships/hyperlink" Target="https://en.wikipedia.org/wiki/Fred_C._Koch"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kern="1200" baseline="0" dirty="0">
                <a:solidFill>
                  <a:schemeClr val="tx1"/>
                </a:solidFill>
                <a:latin typeface="+mn-lt"/>
                <a:ea typeface="+mn-ea"/>
                <a:cs typeface="+mn-cs"/>
              </a:rPr>
              <a:t>Life </a:t>
            </a:r>
            <a:r>
              <a:rPr lang="fr-FR" sz="1200" b="0" i="0" u="none" strike="noStrike" kern="1200" baseline="0" dirty="0" err="1">
                <a:solidFill>
                  <a:schemeClr val="tx1"/>
                </a:solidFill>
                <a:latin typeface="+mn-lt"/>
                <a:ea typeface="+mn-ea"/>
                <a:cs typeface="+mn-cs"/>
              </a:rPr>
              <a:t>expectancy</a:t>
            </a:r>
            <a:r>
              <a:rPr lang="fr-FR" sz="1200" b="0" i="0" u="none" strike="noStrike" kern="1200" baseline="0" dirty="0">
                <a:solidFill>
                  <a:schemeClr val="tx1"/>
                </a:solidFill>
                <a:latin typeface="+mn-lt"/>
                <a:ea typeface="+mn-ea"/>
                <a:cs typeface="+mn-cs"/>
              </a:rPr>
              <a:t> has </a:t>
            </a:r>
            <a:r>
              <a:rPr lang="fr-FR" sz="1200" b="0" i="0" u="none" strike="noStrike" kern="1200" baseline="0" dirty="0" err="1">
                <a:solidFill>
                  <a:schemeClr val="tx1"/>
                </a:solidFill>
                <a:latin typeface="+mn-lt"/>
                <a:ea typeface="+mn-ea"/>
                <a:cs typeface="+mn-cs"/>
              </a:rPr>
              <a:t>soared</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from</a:t>
            </a:r>
            <a:r>
              <a:rPr lang="fr-FR" sz="1200" b="0" i="0" u="none" strike="noStrike" kern="1200" baseline="0" dirty="0">
                <a:solidFill>
                  <a:schemeClr val="tx1"/>
                </a:solidFill>
                <a:latin typeface="+mn-lt"/>
                <a:ea typeface="+mn-ea"/>
                <a:cs typeface="+mn-cs"/>
              </a:rPr>
              <a:t> 47 </a:t>
            </a:r>
            <a:r>
              <a:rPr lang="fr-FR" sz="1200" b="0" i="0" u="none" strike="noStrike" kern="1200" baseline="0" dirty="0" err="1">
                <a:solidFill>
                  <a:schemeClr val="tx1"/>
                </a:solidFill>
                <a:latin typeface="+mn-lt"/>
                <a:ea typeface="+mn-ea"/>
                <a:cs typeface="+mn-cs"/>
              </a:rPr>
              <a:t>years</a:t>
            </a:r>
            <a:r>
              <a:rPr lang="fr-FR" sz="1200" b="0" i="0" u="none" strike="noStrike" kern="1200" baseline="0" dirty="0">
                <a:solidFill>
                  <a:schemeClr val="tx1"/>
                </a:solidFill>
                <a:latin typeface="+mn-lt"/>
                <a:ea typeface="+mn-ea"/>
                <a:cs typeface="+mn-cs"/>
              </a:rPr>
              <a:t> in </a:t>
            </a:r>
            <a:r>
              <a:rPr lang="en-US" sz="1200" b="0" i="0" u="none" strike="noStrike" kern="1200" baseline="0" dirty="0">
                <a:solidFill>
                  <a:schemeClr val="tx1"/>
                </a:solidFill>
                <a:latin typeface="+mn-lt"/>
                <a:ea typeface="+mn-ea"/>
                <a:cs typeface="+mn-cs"/>
              </a:rPr>
              <a:t>1950–1955, to 69 years in 2005–2010. </a:t>
            </a:r>
          </a:p>
          <a:p>
            <a:r>
              <a:rPr lang="en-US" sz="1200" b="0" i="0" u="none" strike="noStrike" kern="1200" baseline="0" dirty="0">
                <a:solidFill>
                  <a:schemeClr val="tx1"/>
                </a:solidFill>
                <a:latin typeface="+mn-lt"/>
                <a:ea typeface="+mn-ea"/>
                <a:cs typeface="+mn-cs"/>
              </a:rPr>
              <a:t>Death rates in children younger than 5 years of age worldwide decreased substantially from 214 per thousand live births in</a:t>
            </a:r>
          </a:p>
          <a:p>
            <a:r>
              <a:rPr lang="en-US" sz="1200" b="0" i="0" u="none" strike="noStrike" kern="1200" baseline="0" dirty="0">
                <a:solidFill>
                  <a:schemeClr val="tx1"/>
                </a:solidFill>
                <a:latin typeface="+mn-lt"/>
                <a:ea typeface="+mn-ea"/>
                <a:cs typeface="+mn-cs"/>
              </a:rPr>
              <a:t>1950–1955 to 59 in 2005–2010.</a:t>
            </a:r>
          </a:p>
          <a:p>
            <a:r>
              <a:rPr lang="fr-FR" sz="1200" b="0" i="0" u="none" strike="noStrike" kern="1200" baseline="0" dirty="0">
                <a:solidFill>
                  <a:schemeClr val="tx1"/>
                </a:solidFill>
                <a:latin typeface="+mn-lt"/>
                <a:ea typeface="+mn-ea"/>
                <a:cs typeface="+mn-cs"/>
              </a:rPr>
              <a:t>The total </a:t>
            </a:r>
            <a:r>
              <a:rPr lang="fr-FR" sz="1200" b="0" i="0" u="none" strike="noStrike" kern="1200" baseline="0" dirty="0" err="1">
                <a:solidFill>
                  <a:schemeClr val="tx1"/>
                </a:solidFill>
                <a:latin typeface="+mn-lt"/>
                <a:ea typeface="+mn-ea"/>
                <a:cs typeface="+mn-cs"/>
              </a:rPr>
              <a:t>number</a:t>
            </a:r>
            <a:r>
              <a:rPr lang="fr-FR" sz="1200" b="0" i="0" u="none" strike="noStrike" kern="1200" baseline="0" dirty="0">
                <a:solidFill>
                  <a:schemeClr val="tx1"/>
                </a:solidFill>
                <a:latin typeface="+mn-lt"/>
                <a:ea typeface="+mn-ea"/>
                <a:cs typeface="+mn-cs"/>
              </a:rPr>
              <a:t> of people living in </a:t>
            </a:r>
            <a:r>
              <a:rPr lang="fr-FR" sz="1200" b="0" i="0" u="none" strike="noStrike" kern="1200" baseline="0" dirty="0" err="1">
                <a:solidFill>
                  <a:schemeClr val="tx1"/>
                </a:solidFill>
                <a:latin typeface="+mn-lt"/>
                <a:ea typeface="+mn-ea"/>
                <a:cs typeface="+mn-cs"/>
              </a:rPr>
              <a:t>extreme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poverty</a:t>
            </a:r>
            <a:r>
              <a:rPr lang="fr-FR" sz="1200" b="0" i="0" u="none" strike="noStrike" kern="1200" baseline="0" dirty="0">
                <a:solidFill>
                  <a:schemeClr val="tx1"/>
                </a:solidFill>
                <a:latin typeface="+mn-lt"/>
                <a:ea typeface="+mn-ea"/>
                <a:cs typeface="+mn-cs"/>
              </a:rPr>
              <a:t> has </a:t>
            </a:r>
            <a:r>
              <a:rPr lang="fr-FR" sz="1200" b="0" i="0" u="none" strike="noStrike" kern="1200" baseline="0" dirty="0" err="1">
                <a:solidFill>
                  <a:schemeClr val="tx1"/>
                </a:solidFill>
                <a:latin typeface="+mn-lt"/>
                <a:ea typeface="+mn-ea"/>
                <a:cs typeface="+mn-cs"/>
              </a:rPr>
              <a:t>fallen</a:t>
            </a:r>
            <a:r>
              <a:rPr lang="fr-FR" sz="1200" b="0" i="0" u="none" strike="noStrike" kern="1200" baseline="0" dirty="0">
                <a:solidFill>
                  <a:schemeClr val="tx1"/>
                </a:solidFill>
                <a:latin typeface="+mn-lt"/>
                <a:ea typeface="+mn-ea"/>
                <a:cs typeface="+mn-cs"/>
              </a:rPr>
              <a:t> by 0.7 billion over the </a:t>
            </a:r>
            <a:r>
              <a:rPr lang="fr-FR" sz="1200" b="0" i="0" u="none" strike="noStrike" kern="1200" baseline="0" dirty="0" err="1">
                <a:solidFill>
                  <a:schemeClr val="tx1"/>
                </a:solidFill>
                <a:latin typeface="+mn-lt"/>
                <a:ea typeface="+mn-ea"/>
                <a:cs typeface="+mn-cs"/>
              </a:rPr>
              <a:t>past</a:t>
            </a:r>
            <a:r>
              <a:rPr lang="fr-FR" sz="1200" b="0" i="0" u="none" strike="noStrike" kern="1200" baseline="0" dirty="0">
                <a:solidFill>
                  <a:schemeClr val="tx1"/>
                </a:solidFill>
                <a:latin typeface="+mn-lt"/>
                <a:ea typeface="+mn-ea"/>
                <a:cs typeface="+mn-cs"/>
              </a:rPr>
              <a:t> 30 </a:t>
            </a:r>
            <a:r>
              <a:rPr lang="fr-FR" sz="1200" b="0" i="0" u="none" strike="noStrike" kern="1200" baseline="0" dirty="0" err="1">
                <a:solidFill>
                  <a:schemeClr val="tx1"/>
                </a:solidFill>
                <a:latin typeface="+mn-lt"/>
                <a:ea typeface="+mn-ea"/>
                <a:cs typeface="+mn-cs"/>
              </a:rPr>
              <a:t>years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despite</a:t>
            </a:r>
            <a:r>
              <a:rPr lang="fr-FR" sz="1200" b="0" i="0" u="none" strike="noStrike" kern="1200" baseline="0" dirty="0">
                <a:solidFill>
                  <a:schemeClr val="tx1"/>
                </a:solidFill>
                <a:latin typeface="+mn-lt"/>
                <a:ea typeface="+mn-ea"/>
                <a:cs typeface="+mn-cs"/>
              </a:rPr>
              <a:t> an </a:t>
            </a:r>
            <a:r>
              <a:rPr lang="fr-FR" sz="1200" b="0" i="0" u="none" strike="noStrike" kern="1200" baseline="0" dirty="0" err="1">
                <a:solidFill>
                  <a:schemeClr val="tx1"/>
                </a:solidFill>
                <a:latin typeface="+mn-lt"/>
                <a:ea typeface="+mn-ea"/>
                <a:cs typeface="+mn-cs"/>
              </a:rPr>
              <a:t>increase</a:t>
            </a:r>
            <a:r>
              <a:rPr lang="fr-FR" sz="1200" b="0" i="0" u="none" strike="noStrike" kern="1200" baseline="0" dirty="0">
                <a:solidFill>
                  <a:schemeClr val="tx1"/>
                </a:solidFill>
                <a:latin typeface="+mn-lt"/>
                <a:ea typeface="+mn-ea"/>
                <a:cs typeface="+mn-cs"/>
              </a:rPr>
              <a:t> in the</a:t>
            </a:r>
          </a:p>
          <a:p>
            <a:r>
              <a:rPr lang="fr-FR" sz="1200" b="0" i="0" u="none" strike="noStrike" kern="1200" baseline="0" dirty="0">
                <a:solidFill>
                  <a:schemeClr val="tx1"/>
                </a:solidFill>
                <a:latin typeface="+mn-lt"/>
                <a:ea typeface="+mn-ea"/>
                <a:cs typeface="+mn-cs"/>
              </a:rPr>
              <a:t>total population of </a:t>
            </a:r>
            <a:r>
              <a:rPr lang="fr-FR" sz="1200" b="0" i="0" u="none" strike="noStrike" kern="1200" baseline="0" dirty="0" err="1">
                <a:solidFill>
                  <a:schemeClr val="tx1"/>
                </a:solidFill>
                <a:latin typeface="+mn-lt"/>
                <a:ea typeface="+mn-ea"/>
                <a:cs typeface="+mn-cs"/>
              </a:rPr>
              <a:t>poor</a:t>
            </a:r>
            <a:r>
              <a:rPr lang="fr-FR" sz="1200" b="0" i="0" u="none" strike="noStrike" kern="1200" baseline="0" dirty="0">
                <a:solidFill>
                  <a:schemeClr val="tx1"/>
                </a:solidFill>
                <a:latin typeface="+mn-lt"/>
                <a:ea typeface="+mn-ea"/>
                <a:cs typeface="+mn-cs"/>
              </a:rPr>
              <a:t> countries of about 2 billion.</a:t>
            </a:r>
            <a:endParaRPr lang="fr-FR" dirty="0"/>
          </a:p>
        </p:txBody>
      </p:sp>
      <p:sp>
        <p:nvSpPr>
          <p:cNvPr id="4" name="Espace réservé du numéro de diapositive 3"/>
          <p:cNvSpPr>
            <a:spLocks noGrp="1"/>
          </p:cNvSpPr>
          <p:nvPr>
            <p:ph type="sldNum" sz="quarter" idx="10"/>
          </p:nvPr>
        </p:nvSpPr>
        <p:spPr/>
        <p:txBody>
          <a:bodyPr/>
          <a:lstStyle/>
          <a:p>
            <a:fld id="{852EA016-994A-CC46-8BA9-86EF7144636D}" type="slidenum">
              <a:rPr lang="fr-FR" smtClean="0"/>
              <a:t>3</a:t>
            </a:fld>
            <a:endParaRPr lang="fr-FR"/>
          </a:p>
        </p:txBody>
      </p:sp>
    </p:spTree>
    <p:extLst>
      <p:ext uri="{BB962C8B-B14F-4D97-AF65-F5344CB8AC3E}">
        <p14:creationId xmlns:p14="http://schemas.microsoft.com/office/powerpoint/2010/main" val="229223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0" u="none" strike="noStrike" kern="1200" baseline="0" dirty="0">
                <a:solidFill>
                  <a:schemeClr val="tx1"/>
                </a:solidFill>
                <a:latin typeface="+mn-lt"/>
                <a:ea typeface="+mn-ea"/>
                <a:cs typeface="+mn-cs"/>
              </a:rPr>
              <a:t>About 90% of </a:t>
            </a:r>
            <a:r>
              <a:rPr lang="fr-FR" sz="1200" b="0" i="0" u="none" strike="noStrike" kern="1200" baseline="0" dirty="0" err="1">
                <a:solidFill>
                  <a:schemeClr val="tx1"/>
                </a:solidFill>
                <a:latin typeface="+mn-lt"/>
                <a:ea typeface="+mn-ea"/>
                <a:cs typeface="+mn-cs"/>
              </a:rPr>
              <a:t>monitored</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fisheries</a:t>
            </a:r>
            <a:r>
              <a:rPr lang="fr-FR" sz="1200" b="0" i="0" u="none" strike="noStrike" kern="1200" baseline="0" dirty="0">
                <a:solidFill>
                  <a:schemeClr val="tx1"/>
                </a:solidFill>
                <a:latin typeface="+mn-lt"/>
                <a:ea typeface="+mn-ea"/>
                <a:cs typeface="+mn-cs"/>
              </a:rPr>
              <a:t> are </a:t>
            </a:r>
            <a:r>
              <a:rPr lang="fr-FR" sz="1200" b="0" i="0" u="none" strike="noStrike" kern="1200" baseline="0" dirty="0" err="1">
                <a:solidFill>
                  <a:schemeClr val="tx1"/>
                </a:solidFill>
                <a:latin typeface="+mn-lt"/>
                <a:ea typeface="+mn-ea"/>
                <a:cs typeface="+mn-cs"/>
              </a:rPr>
              <a:t>harvested</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at</a:t>
            </a:r>
            <a:r>
              <a:rPr lang="fr-FR" sz="1200" b="0" i="0" u="none" strike="noStrike" kern="1200" baseline="0" dirty="0">
                <a:solidFill>
                  <a:schemeClr val="tx1"/>
                </a:solidFill>
                <a:latin typeface="+mn-lt"/>
                <a:ea typeface="+mn-ea"/>
                <a:cs typeface="+mn-cs"/>
              </a:rPr>
              <a:t>, or </a:t>
            </a:r>
            <a:r>
              <a:rPr lang="fr-FR" sz="1200" b="0" i="0" u="none" strike="noStrike" kern="1200" baseline="0" dirty="0" err="1">
                <a:solidFill>
                  <a:schemeClr val="tx1"/>
                </a:solidFill>
                <a:latin typeface="+mn-lt"/>
                <a:ea typeface="+mn-ea"/>
                <a:cs typeface="+mn-cs"/>
              </a:rPr>
              <a:t>beyond</a:t>
            </a:r>
            <a:r>
              <a:rPr lang="fr-FR" sz="1200" b="0" i="0" u="none" strike="noStrike" kern="1200" baseline="0" dirty="0">
                <a:solidFill>
                  <a:schemeClr val="tx1"/>
                </a:solidFill>
                <a:latin typeface="+mn-lt"/>
                <a:ea typeface="+mn-ea"/>
                <a:cs typeface="+mn-cs"/>
              </a:rPr>
              <a:t>, maximum </a:t>
            </a:r>
            <a:r>
              <a:rPr lang="fr-FR" sz="1200" b="0" i="0" u="none" strike="noStrike" kern="1200" baseline="0" dirty="0" err="1">
                <a:solidFill>
                  <a:schemeClr val="tx1"/>
                </a:solidFill>
                <a:latin typeface="+mn-lt"/>
                <a:ea typeface="+mn-ea"/>
                <a:cs typeface="+mn-cs"/>
              </a:rPr>
              <a:t>sustainable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yield</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limits</a:t>
            </a:r>
            <a:r>
              <a:rPr lang="fr-FR" sz="1200" b="0" i="0" u="none" strike="noStrike" kern="1200" baseline="0" dirty="0">
                <a:solidFill>
                  <a:schemeClr val="tx1"/>
                </a:solidFill>
                <a:latin typeface="+mn-lt"/>
                <a:ea typeface="+mn-ea"/>
                <a:cs typeface="+mn-cs"/>
              </a:rPr>
              <a:t>.</a:t>
            </a:r>
          </a:p>
          <a:p>
            <a:r>
              <a:rPr lang="fr-FR" sz="1200" b="0" i="0" u="none" strike="noStrike" kern="1200" baseline="0" dirty="0" err="1">
                <a:solidFill>
                  <a:schemeClr val="tx1"/>
                </a:solidFill>
                <a:latin typeface="+mn-lt"/>
                <a:ea typeface="+mn-ea"/>
                <a:cs typeface="+mn-cs"/>
              </a:rPr>
              <a:t>Since</a:t>
            </a:r>
            <a:r>
              <a:rPr lang="fr-FR" sz="1200" b="0" i="0" u="none" strike="noStrike" kern="1200" baseline="0" dirty="0">
                <a:solidFill>
                  <a:schemeClr val="tx1"/>
                </a:solidFill>
                <a:latin typeface="+mn-lt"/>
                <a:ea typeface="+mn-ea"/>
                <a:cs typeface="+mn-cs"/>
              </a:rPr>
              <a:t> 2000, </a:t>
            </a:r>
            <a:r>
              <a:rPr lang="fr-FR" sz="1200" b="0" i="0" u="none" strike="noStrike" kern="1200" baseline="0" dirty="0" err="1">
                <a:solidFill>
                  <a:schemeClr val="tx1"/>
                </a:solidFill>
                <a:latin typeface="+mn-lt"/>
                <a:ea typeface="+mn-ea"/>
                <a:cs typeface="+mn-cs"/>
              </a:rPr>
              <a:t>human</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beings</a:t>
            </a:r>
            <a:r>
              <a:rPr lang="fr-FR" sz="1200" b="0" i="0" u="none" strike="noStrike" kern="1200" baseline="0" dirty="0">
                <a:solidFill>
                  <a:schemeClr val="tx1"/>
                </a:solidFill>
                <a:latin typeface="+mn-lt"/>
                <a:ea typeface="+mn-ea"/>
                <a:cs typeface="+mn-cs"/>
              </a:rPr>
              <a:t> have </a:t>
            </a:r>
            <a:r>
              <a:rPr lang="fr-FR" sz="1200" b="0" i="0" u="none" strike="noStrike" kern="1200" baseline="0" dirty="0" err="1">
                <a:solidFill>
                  <a:schemeClr val="tx1"/>
                </a:solidFill>
                <a:latin typeface="+mn-lt"/>
                <a:ea typeface="+mn-ea"/>
                <a:cs typeface="+mn-cs"/>
              </a:rPr>
              <a:t>cut</a:t>
            </a:r>
            <a:r>
              <a:rPr lang="fr-FR" sz="1200" b="0" i="0" u="none" strike="noStrike" kern="1200" baseline="0" dirty="0">
                <a:solidFill>
                  <a:schemeClr val="tx1"/>
                </a:solidFill>
                <a:latin typeface="+mn-lt"/>
                <a:ea typeface="+mn-ea"/>
                <a:cs typeface="+mn-cs"/>
              </a:rPr>
              <a:t> down more </a:t>
            </a:r>
            <a:r>
              <a:rPr lang="fr-FR" sz="1200" b="0" i="0" u="none" strike="noStrike" kern="1200" baseline="0" dirty="0" err="1">
                <a:solidFill>
                  <a:schemeClr val="tx1"/>
                </a:solidFill>
                <a:latin typeface="+mn-lt"/>
                <a:ea typeface="+mn-ea"/>
                <a:cs typeface="+mn-cs"/>
              </a:rPr>
              <a:t>than</a:t>
            </a:r>
            <a:r>
              <a:rPr lang="fr-FR" sz="1200" b="0" i="0" u="none" strike="noStrike" kern="1200" baseline="0" dirty="0">
                <a:solidFill>
                  <a:schemeClr val="tx1"/>
                </a:solidFill>
                <a:latin typeface="+mn-lt"/>
                <a:ea typeface="+mn-ea"/>
                <a:cs typeface="+mn-cs"/>
              </a:rPr>
              <a:t> 2.3 million km of </a:t>
            </a:r>
            <a:r>
              <a:rPr lang="fr-FR" sz="1200" b="0" i="0" u="none" strike="noStrike" kern="1200" baseline="0" dirty="0" err="1">
                <a:solidFill>
                  <a:schemeClr val="tx1"/>
                </a:solidFill>
                <a:latin typeface="+mn-lt"/>
                <a:ea typeface="+mn-ea"/>
                <a:cs typeface="+mn-cs"/>
              </a:rPr>
              <a:t>primary</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forest</a:t>
            </a:r>
            <a:r>
              <a:rPr lang="fr-FR" sz="1200" b="0" i="0" u="none" strike="noStrike" kern="1200" baseline="0" dirty="0">
                <a:solidFill>
                  <a:schemeClr val="tx1"/>
                </a:solidFill>
                <a:latin typeface="+mn-lt"/>
                <a:ea typeface="+mn-ea"/>
                <a:cs typeface="+mn-cs"/>
              </a:rPr>
              <a:t>.</a:t>
            </a:r>
          </a:p>
          <a:p>
            <a:r>
              <a:rPr lang="en-US" sz="1200" b="0" i="0" u="none" strike="noStrike" kern="1200" baseline="0" dirty="0">
                <a:solidFill>
                  <a:schemeClr val="tx1"/>
                </a:solidFill>
                <a:latin typeface="+mn-lt"/>
                <a:ea typeface="+mn-ea"/>
                <a:cs typeface="+mn-cs"/>
              </a:rPr>
              <a:t>The 2014 Living Planet Report 24 estimates that vertebrate species have, on average, had their population sizes cut in half in</a:t>
            </a:r>
          </a:p>
          <a:p>
            <a:r>
              <a:rPr lang="en-US" sz="1200" b="0" i="0" u="none" strike="noStrike" kern="1200" baseline="0" dirty="0">
                <a:solidFill>
                  <a:schemeClr val="tx1"/>
                </a:solidFill>
                <a:latin typeface="+mn-lt"/>
                <a:ea typeface="+mn-ea"/>
                <a:cs typeface="+mn-cs"/>
              </a:rPr>
              <a:t>the past 45 years.</a:t>
            </a:r>
          </a:p>
          <a:p>
            <a:r>
              <a:rPr lang="fr-FR" sz="1200" b="0" i="0" u="none" strike="noStrike" kern="1200" baseline="0" dirty="0">
                <a:solidFill>
                  <a:schemeClr val="tx1"/>
                </a:solidFill>
                <a:latin typeface="+mn-lt"/>
                <a:ea typeface="+mn-ea"/>
                <a:cs typeface="+mn-cs"/>
              </a:rPr>
              <a:t>The concentrations of major </a:t>
            </a:r>
            <a:r>
              <a:rPr lang="fr-FR" sz="1200" b="0" i="0" u="none" strike="noStrike" kern="1200" baseline="0" dirty="0" err="1">
                <a:solidFill>
                  <a:schemeClr val="tx1"/>
                </a:solidFill>
                <a:latin typeface="+mn-lt"/>
                <a:ea typeface="+mn-ea"/>
                <a:cs typeface="+mn-cs"/>
              </a:rPr>
              <a:t>greenhouse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gases</a:t>
            </a:r>
            <a:r>
              <a:rPr lang="fr-FR" sz="1200" b="0" i="0" u="none" strike="noStrike" kern="1200" baseline="0" dirty="0">
                <a:solidFill>
                  <a:schemeClr val="tx1"/>
                </a:solidFill>
                <a:latin typeface="+mn-lt"/>
                <a:ea typeface="+mn-ea"/>
                <a:cs typeface="+mn-cs"/>
              </a:rPr>
              <a:t>—</a:t>
            </a:r>
            <a:r>
              <a:rPr lang="fr-FR" sz="1200" b="0" i="0" u="none" strike="noStrike" kern="1200" baseline="0" dirty="0" err="1">
                <a:solidFill>
                  <a:schemeClr val="tx1"/>
                </a:solidFill>
                <a:latin typeface="+mn-lt"/>
                <a:ea typeface="+mn-ea"/>
                <a:cs typeface="+mn-cs"/>
              </a:rPr>
              <a:t>carbon</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dioxide</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methane</a:t>
            </a:r>
            <a:r>
              <a:rPr lang="fr-FR" sz="1200" b="0" i="0" u="none" strike="noStrike" kern="1200" baseline="0" dirty="0">
                <a:solidFill>
                  <a:schemeClr val="tx1"/>
                </a:solidFill>
                <a:latin typeface="+mn-lt"/>
                <a:ea typeface="+mn-ea"/>
                <a:cs typeface="+mn-cs"/>
              </a:rPr>
              <a:t>, and </a:t>
            </a:r>
            <a:r>
              <a:rPr lang="fr-FR" sz="1200" b="0" i="0" u="none" strike="noStrike" kern="1200" baseline="0" dirty="0" err="1">
                <a:solidFill>
                  <a:schemeClr val="tx1"/>
                </a:solidFill>
                <a:latin typeface="+mn-lt"/>
                <a:ea typeface="+mn-ea"/>
                <a:cs typeface="+mn-cs"/>
              </a:rPr>
              <a:t>nitrous</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oxide</a:t>
            </a:r>
            <a:r>
              <a:rPr lang="fr-FR" sz="1200" b="0" i="0" u="none" strike="noStrike" kern="1200" baseline="0" dirty="0">
                <a:solidFill>
                  <a:schemeClr val="tx1"/>
                </a:solidFill>
                <a:latin typeface="+mn-lt"/>
                <a:ea typeface="+mn-ea"/>
                <a:cs typeface="+mn-cs"/>
              </a:rPr>
              <a:t>—are </a:t>
            </a:r>
            <a:r>
              <a:rPr lang="fr-FR" sz="1200" b="0" i="0" u="none" strike="noStrike" kern="1200" baseline="0" dirty="0" err="1">
                <a:solidFill>
                  <a:schemeClr val="tx1"/>
                </a:solidFill>
                <a:latin typeface="+mn-lt"/>
                <a:ea typeface="+mn-ea"/>
                <a:cs typeface="+mn-cs"/>
              </a:rPr>
              <a:t>at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their</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highest</a:t>
            </a:r>
            <a:r>
              <a:rPr lang="fr-FR" sz="1200" b="0" i="0" u="none" strike="noStrike" kern="1200" baseline="0" dirty="0">
                <a:solidFill>
                  <a:schemeClr val="tx1"/>
                </a:solidFill>
                <a:latin typeface="+mn-lt"/>
                <a:ea typeface="+mn-ea"/>
                <a:cs typeface="+mn-cs"/>
              </a:rPr>
              <a:t> </a:t>
            </a:r>
            <a:r>
              <a:rPr lang="fr-FR" sz="1200" b="0" i="0" u="none" strike="noStrike" kern="1200" baseline="0" dirty="0" err="1">
                <a:solidFill>
                  <a:schemeClr val="tx1"/>
                </a:solidFill>
                <a:latin typeface="+mn-lt"/>
                <a:ea typeface="+mn-ea"/>
                <a:cs typeface="+mn-cs"/>
              </a:rPr>
              <a:t>levels</a:t>
            </a:r>
            <a:r>
              <a:rPr lang="fr-FR" sz="1200" b="0" i="0" u="none" strike="noStrike" kern="1200" baseline="0" dirty="0">
                <a:solidFill>
                  <a:schemeClr val="tx1"/>
                </a:solidFill>
                <a:latin typeface="+mn-lt"/>
                <a:ea typeface="+mn-ea"/>
                <a:cs typeface="+mn-cs"/>
              </a:rPr>
              <a:t> for </a:t>
            </a:r>
            <a:r>
              <a:rPr lang="fr-FR" sz="1200" b="0" i="0" u="none" strike="noStrike" kern="1200" baseline="0" dirty="0" err="1">
                <a:solidFill>
                  <a:schemeClr val="tx1"/>
                </a:solidFill>
                <a:latin typeface="+mn-lt"/>
                <a:ea typeface="+mn-ea"/>
                <a:cs typeface="+mn-cs"/>
              </a:rPr>
              <a:t>at</a:t>
            </a:r>
            <a:r>
              <a:rPr lang="fr-FR" sz="1200" b="0" i="0" u="none" strike="noStrike" kern="1200" baseline="0" dirty="0">
                <a:solidFill>
                  <a:schemeClr val="tx1"/>
                </a:solidFill>
                <a:latin typeface="+mn-lt"/>
                <a:ea typeface="+mn-ea"/>
                <a:cs typeface="+mn-cs"/>
              </a:rPr>
              <a:t> least the </a:t>
            </a:r>
            <a:r>
              <a:rPr lang="fr-FR" sz="1200" b="0" i="0" u="none" strike="noStrike" kern="1200" baseline="0" dirty="0" err="1">
                <a:solidFill>
                  <a:schemeClr val="tx1"/>
                </a:solidFill>
                <a:latin typeface="+mn-lt"/>
                <a:ea typeface="+mn-ea"/>
                <a:cs typeface="+mn-cs"/>
              </a:rPr>
              <a:t>past</a:t>
            </a:r>
            <a:r>
              <a:rPr lang="fr-FR" sz="1200" b="0" i="0" u="none" strike="noStrike" kern="1200" baseline="0" dirty="0">
                <a:solidFill>
                  <a:schemeClr val="tx1"/>
                </a:solidFill>
                <a:latin typeface="+mn-lt"/>
                <a:ea typeface="+mn-ea"/>
                <a:cs typeface="+mn-cs"/>
              </a:rPr>
              <a:t> 800,000 </a:t>
            </a:r>
            <a:r>
              <a:rPr lang="fr-FR" sz="1200" b="0" i="0" u="none" strike="noStrike" kern="1200" baseline="0" dirty="0" err="1">
                <a:solidFill>
                  <a:schemeClr val="tx1"/>
                </a:solidFill>
                <a:latin typeface="+mn-lt"/>
                <a:ea typeface="+mn-ea"/>
                <a:cs typeface="+mn-cs"/>
              </a:rPr>
              <a:t>years</a:t>
            </a:r>
            <a:r>
              <a:rPr lang="fr-FR" sz="1200" b="0" i="0" u="none" strike="noStrike" kern="1200" baseline="0" dirty="0">
                <a:solidFill>
                  <a:schemeClr val="tx1"/>
                </a:solidFill>
                <a:latin typeface="+mn-lt"/>
                <a:ea typeface="+mn-ea"/>
                <a:cs typeface="+mn-cs"/>
              </a:rPr>
              <a:t>.</a:t>
            </a:r>
            <a:endParaRPr lang="fr-FR" dirty="0"/>
          </a:p>
        </p:txBody>
      </p:sp>
      <p:sp>
        <p:nvSpPr>
          <p:cNvPr id="4" name="Espace réservé du numéro de diapositive 3"/>
          <p:cNvSpPr>
            <a:spLocks noGrp="1"/>
          </p:cNvSpPr>
          <p:nvPr>
            <p:ph type="sldNum" sz="quarter" idx="10"/>
          </p:nvPr>
        </p:nvSpPr>
        <p:spPr/>
        <p:txBody>
          <a:bodyPr/>
          <a:lstStyle/>
          <a:p>
            <a:fld id="{852EA016-994A-CC46-8BA9-86EF7144636D}" type="slidenum">
              <a:rPr lang="fr-FR" smtClean="0"/>
              <a:t>4</a:t>
            </a:fld>
            <a:endParaRPr lang="fr-FR"/>
          </a:p>
        </p:txBody>
      </p:sp>
    </p:spTree>
    <p:extLst>
      <p:ext uri="{BB962C8B-B14F-4D97-AF65-F5344CB8AC3E}">
        <p14:creationId xmlns:p14="http://schemas.microsoft.com/office/powerpoint/2010/main" val="795710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altLang="en-US" dirty="0">
                <a:solidFill>
                  <a:srgbClr val="3C4043"/>
                </a:solidFill>
              </a:rPr>
              <a:t>One million animal species are threatened with extinction (WWF, 2022).</a:t>
            </a:r>
            <a:r>
              <a:rPr lang="en-US" altLang="en-US" dirty="0">
                <a:solidFill>
                  <a:srgbClr val="3C4043"/>
                </a:solidFill>
                <a:latin typeface="Arial" panose="020B0604020202020204" pitchFamily="34" charset="0"/>
              </a:rPr>
              <a:t> </a:t>
            </a:r>
          </a:p>
          <a:p>
            <a:pPr lvl="2" eaLnBrk="0" fontAlgn="base" hangingPunct="0">
              <a:lnSpc>
                <a:spcPct val="100000"/>
              </a:lnSpc>
              <a:spcBef>
                <a:spcPct val="0"/>
              </a:spcBef>
              <a:spcAft>
                <a:spcPct val="0"/>
              </a:spcAft>
            </a:pPr>
            <a:r>
              <a:rPr lang="en-US" altLang="en-US" dirty="0">
                <a:solidFill>
                  <a:srgbClr val="3C4043"/>
                </a:solidFill>
                <a:latin typeface="Arial" panose="020B0604020202020204" pitchFamily="34" charset="0"/>
              </a:rPr>
              <a:t>Monitored populations of wild animals have declined by an average of 69% since 1970 (WWF, 2022). </a:t>
            </a:r>
          </a:p>
          <a:p>
            <a:pPr lvl="2" eaLnBrk="0" fontAlgn="base" hangingPunct="0">
              <a:lnSpc>
                <a:spcPct val="100000"/>
              </a:lnSpc>
              <a:spcBef>
                <a:spcPct val="0"/>
              </a:spcBef>
              <a:spcAft>
                <a:spcPct val="0"/>
              </a:spcAft>
            </a:pPr>
            <a:r>
              <a:rPr lang="en-US" altLang="en-US" dirty="0">
                <a:solidFill>
                  <a:srgbClr val="3C4043"/>
                </a:solidFill>
                <a:latin typeface="Arial" panose="020B0604020202020204" pitchFamily="34" charset="0"/>
              </a:rPr>
              <a:t>The equivalent of 27 football fields of forest disappears every minute (WWF, 2022).</a:t>
            </a:r>
            <a:endParaRPr lang="en-US" altLang="en-US" sz="2800"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AE220CC5-45AE-574D-A8FE-9651DFB9528C}" type="slidenum">
              <a:rPr lang="en-US" smtClean="0"/>
              <a:t>6</a:t>
            </a:fld>
            <a:endParaRPr lang="en-US"/>
          </a:p>
        </p:txBody>
      </p:sp>
    </p:spTree>
    <p:extLst>
      <p:ext uri="{BB962C8B-B14F-4D97-AF65-F5344CB8AC3E}">
        <p14:creationId xmlns:p14="http://schemas.microsoft.com/office/powerpoint/2010/main" val="4230400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Great</a:t>
            </a:r>
            <a:r>
              <a:rPr lang="fr-FR" baseline="0" dirty="0"/>
              <a:t> </a:t>
            </a:r>
            <a:r>
              <a:rPr lang="fr-FR" baseline="0" dirty="0" err="1"/>
              <a:t>complexity</a:t>
            </a:r>
            <a:r>
              <a:rPr lang="fr-FR" baseline="0" dirty="0"/>
              <a:t>. </a:t>
            </a:r>
            <a:r>
              <a:rPr lang="fr-FR" baseline="0" dirty="0" err="1"/>
              <a:t>Several</a:t>
            </a:r>
            <a:r>
              <a:rPr lang="fr-FR" baseline="0" dirty="0"/>
              <a:t> </a:t>
            </a:r>
            <a:r>
              <a:rPr lang="fr-FR" baseline="0" dirty="0" err="1"/>
              <a:t>sectors</a:t>
            </a:r>
            <a:r>
              <a:rPr lang="fr-FR" baseline="0" dirty="0"/>
              <a:t> for the </a:t>
            </a:r>
            <a:r>
              <a:rPr lang="fr-FR" baseline="0" dirty="0" err="1"/>
              <a:t>assessments</a:t>
            </a:r>
            <a:r>
              <a:rPr lang="fr-FR" baseline="0" dirty="0"/>
              <a:t> of impacts. </a:t>
            </a:r>
            <a:r>
              <a:rPr lang="fr-FR" baseline="0" dirty="0" err="1"/>
              <a:t>Need</a:t>
            </a:r>
            <a:r>
              <a:rPr lang="fr-FR" baseline="0" dirty="0"/>
              <a:t> to </a:t>
            </a:r>
            <a:r>
              <a:rPr lang="fr-FR" baseline="0" dirty="0" err="1"/>
              <a:t>understand</a:t>
            </a:r>
            <a:r>
              <a:rPr lang="fr-FR" baseline="0" dirty="0"/>
              <a:t> not </a:t>
            </a:r>
            <a:r>
              <a:rPr lang="fr-FR" baseline="0" dirty="0" err="1"/>
              <a:t>only</a:t>
            </a:r>
            <a:r>
              <a:rPr lang="fr-FR" baseline="0" dirty="0"/>
              <a:t> the direct </a:t>
            </a:r>
            <a:r>
              <a:rPr lang="fr-FR" baseline="0" dirty="0" err="1"/>
              <a:t>effects</a:t>
            </a:r>
            <a:r>
              <a:rPr lang="fr-FR" baseline="0" dirty="0"/>
              <a:t> of interventions, </a:t>
            </a:r>
            <a:r>
              <a:rPr lang="fr-FR" baseline="0" dirty="0" err="1"/>
              <a:t>activities</a:t>
            </a:r>
            <a:r>
              <a:rPr lang="fr-FR" baseline="0" dirty="0"/>
              <a:t>, </a:t>
            </a:r>
            <a:r>
              <a:rPr lang="fr-FR" baseline="0" dirty="0" err="1"/>
              <a:t>policies</a:t>
            </a:r>
            <a:r>
              <a:rPr lang="fr-FR" baseline="0" dirty="0"/>
              <a:t>, but </a:t>
            </a:r>
            <a:r>
              <a:rPr lang="fr-FR" baseline="0" dirty="0" err="1"/>
              <a:t>also</a:t>
            </a:r>
            <a:r>
              <a:rPr lang="fr-FR" baseline="0" dirty="0"/>
              <a:t> the </a:t>
            </a:r>
            <a:r>
              <a:rPr lang="fr-FR" baseline="0" dirty="0" err="1"/>
              <a:t>co-benefits</a:t>
            </a:r>
            <a:r>
              <a:rPr lang="fr-FR" baseline="0" dirty="0"/>
              <a:t> (indirect </a:t>
            </a:r>
            <a:r>
              <a:rPr lang="fr-FR" baseline="0" dirty="0" err="1"/>
              <a:t>effects</a:t>
            </a:r>
            <a:r>
              <a:rPr lang="fr-FR" baseline="0" dirty="0"/>
              <a:t>).</a:t>
            </a:r>
            <a:endParaRPr lang="fr-FR" dirty="0"/>
          </a:p>
        </p:txBody>
      </p:sp>
      <p:sp>
        <p:nvSpPr>
          <p:cNvPr id="4" name="Espace réservé du numéro de diapositive 3"/>
          <p:cNvSpPr>
            <a:spLocks noGrp="1"/>
          </p:cNvSpPr>
          <p:nvPr>
            <p:ph type="sldNum" sz="quarter" idx="10"/>
          </p:nvPr>
        </p:nvSpPr>
        <p:spPr/>
        <p:txBody>
          <a:bodyPr/>
          <a:lstStyle/>
          <a:p>
            <a:fld id="{852EA016-994A-CC46-8BA9-86EF7144636D}" type="slidenum">
              <a:rPr lang="fr-FR" smtClean="0"/>
              <a:t>8</a:t>
            </a:fld>
            <a:endParaRPr lang="fr-FR"/>
          </a:p>
        </p:txBody>
      </p:sp>
    </p:spTree>
    <p:extLst>
      <p:ext uri="{BB962C8B-B14F-4D97-AF65-F5344CB8AC3E}">
        <p14:creationId xmlns:p14="http://schemas.microsoft.com/office/powerpoint/2010/main" val="10343158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effectLst/>
                <a:latin typeface="TimesNewRomanPSMT"/>
                <a:ea typeface="Times New Roman" panose="02020603050405020304" pitchFamily="18" charset="0"/>
              </a:rPr>
              <a:t>“4.It is time to sound the alarm. At the midpoint on our way to 2030, the Sustainable Development Goals are in deep trouble. A preliminary assessment of the roughly 140 targets for which data is available shows that only about 12 per cent are on track; more than half, although showing some progress, are moderately or severely off track; and some 30 per cent have either seen no movement or regressed below the 2015 baseline.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dirty="0">
                <a:solidFill>
                  <a:srgbClr val="000000"/>
                </a:solidFill>
                <a:effectLst/>
                <a:latin typeface="Helvetica Neue" panose="02000503000000020004" pitchFamily="2" charset="0"/>
              </a:rPr>
              <a:t>Progress towards the Sustainable Development Goals: towards a rescue plan for people and planet. Report of the Secretary-General, Sept 7, 2023</a:t>
            </a:r>
            <a:endParaRPr lang="en-CA" sz="12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4E526F4-ED58-1E4F-88F1-8E74EC9C3A03}" type="slidenum">
              <a:rPr lang="en-US" smtClean="0"/>
              <a:t>9</a:t>
            </a:fld>
            <a:endParaRPr lang="en-US"/>
          </a:p>
        </p:txBody>
      </p:sp>
    </p:spTree>
    <p:extLst>
      <p:ext uri="{BB962C8B-B14F-4D97-AF65-F5344CB8AC3E}">
        <p14:creationId xmlns:p14="http://schemas.microsoft.com/office/powerpoint/2010/main" val="1805695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John Barry</a:t>
            </a:r>
            <a:r>
              <a:rPr lang="en-US" baseline="0" dirty="0"/>
              <a:t> (2012)</a:t>
            </a:r>
            <a:r>
              <a:rPr lang="en-US" dirty="0"/>
              <a:t> The politics of actually existing unsustainability, Oxford Press</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Hypothèse : que les changements qui seraient nécessaires sont suffisamment contraignants pour que le niveau politique ne s’engage pas vers la transition écologique. Ce qui nous ramène à l’importance de la sensibilisation, de l’information au niveau individuel et au niveau local. + </a:t>
            </a:r>
            <a:r>
              <a:rPr lang="fr-FR" sz="1200" kern="1200" dirty="0" err="1">
                <a:solidFill>
                  <a:schemeClr val="tx1"/>
                </a:solidFill>
                <a:effectLst/>
                <a:latin typeface="+mn-lt"/>
                <a:ea typeface="+mn-ea"/>
                <a:cs typeface="+mn-cs"/>
              </a:rPr>
              <a:t>need</a:t>
            </a:r>
            <a:r>
              <a:rPr lang="fr-FR" sz="1200" kern="1200" dirty="0">
                <a:solidFill>
                  <a:schemeClr val="tx1"/>
                </a:solidFill>
                <a:effectLst/>
                <a:latin typeface="+mn-lt"/>
                <a:ea typeface="+mn-ea"/>
                <a:cs typeface="+mn-cs"/>
              </a:rPr>
              <a:t> to </a:t>
            </a:r>
            <a:r>
              <a:rPr lang="fr-FR" sz="1200" kern="1200" dirty="0" err="1">
                <a:solidFill>
                  <a:schemeClr val="tx1"/>
                </a:solidFill>
                <a:effectLst/>
                <a:latin typeface="+mn-lt"/>
                <a:ea typeface="+mn-ea"/>
                <a:cs typeface="+mn-cs"/>
              </a:rPr>
              <a:t>rebalance</a:t>
            </a:r>
            <a:r>
              <a:rPr lang="fr-FR" sz="1200" kern="1200" dirty="0">
                <a:solidFill>
                  <a:schemeClr val="tx1"/>
                </a:solidFill>
                <a:effectLst/>
                <a:latin typeface="+mn-lt"/>
                <a:ea typeface="+mn-ea"/>
                <a:cs typeface="+mn-cs"/>
              </a:rPr>
              <a:t> power</a:t>
            </a:r>
          </a:p>
          <a:p>
            <a:pPr marL="0" marR="0" indent="0" algn="l" defTabSz="914400" rtl="0" eaLnBrk="1" fontAlgn="auto" latinLnBrk="0" hangingPunct="1">
              <a:lnSpc>
                <a:spcPct val="100000"/>
              </a:lnSpc>
              <a:spcBef>
                <a:spcPts val="0"/>
              </a:spcBef>
              <a:spcAft>
                <a:spcPts val="0"/>
              </a:spcAft>
              <a:buClrTx/>
              <a:buSzTx/>
              <a:buFontTx/>
              <a:buNone/>
              <a:tabLst/>
              <a:defRPr/>
            </a:pPr>
            <a:endParaRPr lang="fr-FR" sz="1200" kern="1200" dirty="0">
              <a:solidFill>
                <a:schemeClr val="tx1"/>
              </a:solidFill>
              <a:effectLst/>
              <a:latin typeface="+mn-lt"/>
              <a:ea typeface="+mn-ea"/>
              <a:cs typeface="+mn-cs"/>
            </a:endParaRPr>
          </a:p>
          <a:p>
            <a:pPr marL="0" indent="0">
              <a:buNone/>
            </a:pPr>
            <a:r>
              <a:rPr lang="en-US" dirty="0"/>
              <a:t>D- </a:t>
            </a:r>
            <a:r>
              <a:rPr lang="en-US" dirty="0" err="1"/>
              <a:t>Besoin</a:t>
            </a:r>
            <a:r>
              <a:rPr lang="en-US" dirty="0"/>
              <a:t> </a:t>
            </a:r>
            <a:r>
              <a:rPr lang="en-US" dirty="0" err="1"/>
              <a:t>d’actions</a:t>
            </a:r>
            <a:r>
              <a:rPr lang="en-US" dirty="0"/>
              <a:t> </a:t>
            </a:r>
            <a:r>
              <a:rPr lang="en-US" dirty="0" err="1"/>
              <a:t>multisectorielles</a:t>
            </a:r>
            <a:r>
              <a:rPr lang="en-US" dirty="0"/>
              <a:t> </a:t>
            </a:r>
            <a:r>
              <a:rPr lang="en-US" dirty="0" err="1"/>
              <a:t>coordonnées</a:t>
            </a:r>
            <a:endParaRPr lang="en-US" dirty="0"/>
          </a:p>
          <a:p>
            <a:pPr marL="0" indent="0">
              <a:buNone/>
            </a:pPr>
            <a:r>
              <a:rPr lang="en-US" dirty="0" err="1"/>
              <a:t>L’analyse</a:t>
            </a:r>
            <a:r>
              <a:rPr lang="en-US" dirty="0"/>
              <a:t> des </a:t>
            </a:r>
            <a:r>
              <a:rPr lang="en-US" dirty="0" err="1"/>
              <a:t>modèles</a:t>
            </a:r>
            <a:r>
              <a:rPr lang="en-US" dirty="0"/>
              <a:t> de </a:t>
            </a:r>
            <a:r>
              <a:rPr lang="en-US" dirty="0" err="1"/>
              <a:t>gouverne</a:t>
            </a:r>
            <a:r>
              <a:rPr lang="en-US" dirty="0"/>
              <a:t> pour la </a:t>
            </a:r>
            <a:r>
              <a:rPr lang="en-US" dirty="0" err="1"/>
              <a:t>santé</a:t>
            </a:r>
            <a:r>
              <a:rPr lang="en-US" dirty="0"/>
              <a:t> </a:t>
            </a:r>
            <a:r>
              <a:rPr lang="en-US" dirty="0" err="1"/>
              <a:t>planétaire</a:t>
            </a:r>
            <a:r>
              <a:rPr lang="en-US" dirty="0"/>
              <a:t> </a:t>
            </a:r>
            <a:r>
              <a:rPr lang="en-US" dirty="0" err="1"/>
              <a:t>montre</a:t>
            </a:r>
            <a:r>
              <a:rPr lang="en-US" dirty="0"/>
              <a:t> </a:t>
            </a:r>
            <a:r>
              <a:rPr lang="en-US" dirty="0" err="1"/>
              <a:t>l’importance</a:t>
            </a:r>
            <a:r>
              <a:rPr lang="en-US" dirty="0"/>
              <a:t>:</a:t>
            </a:r>
          </a:p>
          <a:p>
            <a:pPr marL="0" indent="0">
              <a:buNone/>
            </a:pPr>
            <a:r>
              <a:rPr lang="en-CA" b="0" i="0" u="none" strike="noStrike" dirty="0">
                <a:solidFill>
                  <a:srgbClr val="202122"/>
                </a:solidFill>
                <a:effectLst/>
              </a:rPr>
              <a:t>"(a) a multi-actor approach that widens the scope of participation to a broad set of values and beliefs within society, </a:t>
            </a:r>
          </a:p>
          <a:p>
            <a:pPr marL="0" indent="0">
              <a:buNone/>
            </a:pPr>
            <a:r>
              <a:rPr lang="en-CA" b="0" i="0" u="none" strike="noStrike" dirty="0">
                <a:solidFill>
                  <a:srgbClr val="202122"/>
                </a:solidFill>
                <a:effectLst/>
              </a:rPr>
              <a:t>(b) a long-term perspective balanced with short-term objectives, </a:t>
            </a:r>
          </a:p>
          <a:p>
            <a:pPr marL="0" indent="0">
              <a:buNone/>
            </a:pPr>
            <a:r>
              <a:rPr lang="en-CA" b="0" i="0" u="none" strike="noStrike" dirty="0">
                <a:solidFill>
                  <a:srgbClr val="202122"/>
                </a:solidFill>
                <a:effectLst/>
              </a:rPr>
              <a:t>(c) a focus on learning and experimentation, and </a:t>
            </a:r>
          </a:p>
          <a:p>
            <a:pPr marL="0" indent="0">
              <a:buNone/>
            </a:pPr>
            <a:r>
              <a:rPr lang="en-CA" b="0" i="0" u="none" strike="noStrike" dirty="0">
                <a:solidFill>
                  <a:srgbClr val="202122"/>
                </a:solidFill>
                <a:effectLst/>
              </a:rPr>
              <a:t>(d) a systems-based approach that emphasizes dynamics across temporal and spatial scales. </a:t>
            </a:r>
          </a:p>
          <a:p>
            <a:pPr marL="0" indent="0">
              <a:buNone/>
            </a:pPr>
            <a:r>
              <a:rPr lang="en-CA" b="0" i="0" u="none" strike="noStrike" dirty="0">
                <a:solidFill>
                  <a:srgbClr val="202122"/>
                </a:solidFill>
                <a:effectLst/>
              </a:rPr>
              <a:t>The focus of transition management research is on fostering and creating space for “niches” within systems that cultivate incremental, novel shifts and encourage innovative interventions that can cluster to create more radical, structural change. " (Chaffin et al. 2016: 406). </a:t>
            </a:r>
            <a:endParaRPr lang="en-US" dirty="0"/>
          </a:p>
          <a:p>
            <a:endParaRPr lang="en-US" dirty="0"/>
          </a:p>
        </p:txBody>
      </p:sp>
      <p:sp>
        <p:nvSpPr>
          <p:cNvPr id="4" name="Slide Number Placeholder 3"/>
          <p:cNvSpPr>
            <a:spLocks noGrp="1"/>
          </p:cNvSpPr>
          <p:nvPr>
            <p:ph type="sldNum" sz="quarter" idx="10"/>
          </p:nvPr>
        </p:nvSpPr>
        <p:spPr/>
        <p:txBody>
          <a:bodyPr/>
          <a:lstStyle/>
          <a:p>
            <a:fld id="{F9C48402-4988-A549-95CA-E14548F4903E}" type="slidenum">
              <a:rPr lang="en-US" smtClean="0"/>
              <a:t>12</a:t>
            </a:fld>
            <a:endParaRPr lang="en-US"/>
          </a:p>
        </p:txBody>
      </p:sp>
    </p:spTree>
    <p:extLst>
      <p:ext uri="{BB962C8B-B14F-4D97-AF65-F5344CB8AC3E}">
        <p14:creationId xmlns:p14="http://schemas.microsoft.com/office/powerpoint/2010/main" val="2344757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D7B88-9FC3-60B7-3950-88BADB12B3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20E2A-C148-C06E-2ABD-8022167900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1E138A-6291-6C2E-518E-96FB2C25EE12}"/>
              </a:ext>
            </a:extLst>
          </p:cNvPr>
          <p:cNvSpPr>
            <a:spLocks noGrp="1"/>
          </p:cNvSpPr>
          <p:nvPr>
            <p:ph type="body" idx="1"/>
          </p:nvPr>
        </p:nvSpPr>
        <p:spPr/>
        <p:txBody>
          <a:bodyPr/>
          <a:lstStyle/>
          <a:p>
            <a:r>
              <a:rPr lang="en-CA" b="0" i="0" u="none" strike="noStrike" dirty="0">
                <a:solidFill>
                  <a:srgbClr val="202122"/>
                </a:solidFill>
                <a:effectLst/>
                <a:latin typeface="Arial" panose="020B0604020202020204" pitchFamily="34" charset="0"/>
              </a:rPr>
              <a:t>The Great Barrington Declaration was sponsored by the American Institute for Economic Research, a </a:t>
            </a:r>
            <a:r>
              <a:rPr lang="en-CA" b="0" i="0" u="none" strike="noStrike" dirty="0">
                <a:solidFill>
                  <a:srgbClr val="0B0080"/>
                </a:solidFill>
                <a:effectLst/>
                <a:latin typeface="Arial" panose="020B0604020202020204" pitchFamily="34" charset="0"/>
                <a:hlinkClick r:id="rId3" tooltip="Libertarianism in the United States"/>
              </a:rPr>
              <a:t>libertarian</a:t>
            </a:r>
            <a:r>
              <a:rPr lang="en-CA" b="0" i="0" u="none" strike="noStrike" dirty="0">
                <a:solidFill>
                  <a:srgbClr val="202122"/>
                </a:solidFill>
                <a:effectLst/>
                <a:latin typeface="Arial" panose="020B0604020202020204" pitchFamily="34" charset="0"/>
              </a:rPr>
              <a:t> </a:t>
            </a:r>
            <a:r>
              <a:rPr lang="en-CA" b="0" i="0" u="none" strike="noStrike" dirty="0">
                <a:solidFill>
                  <a:srgbClr val="0B0080"/>
                </a:solidFill>
                <a:effectLst/>
                <a:latin typeface="Arial" panose="020B0604020202020204" pitchFamily="34" charset="0"/>
                <a:hlinkClick r:id="rId4" tooltip="Free-market"/>
              </a:rPr>
              <a:t>free-market</a:t>
            </a:r>
            <a:r>
              <a:rPr lang="en-CA" b="0" i="0" u="none" strike="noStrike" dirty="0">
                <a:solidFill>
                  <a:srgbClr val="202122"/>
                </a:solidFill>
                <a:effectLst/>
                <a:latin typeface="Arial" panose="020B0604020202020204" pitchFamily="34" charset="0"/>
              </a:rPr>
              <a:t> think tank associated with </a:t>
            </a:r>
            <a:r>
              <a:rPr lang="en-CA" b="0" i="0" u="none" strike="noStrike" dirty="0">
                <a:solidFill>
                  <a:srgbClr val="0B0080"/>
                </a:solidFill>
                <a:effectLst/>
                <a:latin typeface="Arial" panose="020B0604020202020204" pitchFamily="34" charset="0"/>
                <a:hlinkClick r:id="rId5" tooltip="Climate change denial"/>
              </a:rPr>
              <a:t>climate change denial</a:t>
            </a:r>
            <a:r>
              <a:rPr lang="en-CA" b="0" i="0" u="none" strike="noStrike" dirty="0">
                <a:solidFill>
                  <a:srgbClr val="202122"/>
                </a:solidFill>
                <a:effectLst/>
                <a:latin typeface="Arial" panose="020B0604020202020204" pitchFamily="34" charset="0"/>
              </a:rPr>
              <a:t>.</a:t>
            </a:r>
            <a:r>
              <a:rPr lang="en-CA" b="0" i="0" u="none" strike="noStrike" baseline="30000" dirty="0">
                <a:solidFill>
                  <a:srgbClr val="0B0080"/>
                </a:solidFill>
                <a:effectLst/>
                <a:latin typeface="Arial" panose="020B0604020202020204" pitchFamily="34" charset="0"/>
                <a:hlinkClick r:id="rId6"/>
              </a:rPr>
              <a:t>[14]</a:t>
            </a:r>
            <a:r>
              <a:rPr lang="en-CA" b="0" i="0" u="none" strike="noStrike" baseline="30000" dirty="0">
                <a:solidFill>
                  <a:srgbClr val="0B0080"/>
                </a:solidFill>
                <a:effectLst/>
                <a:latin typeface="Arial" panose="020B0604020202020204" pitchFamily="34" charset="0"/>
                <a:hlinkClick r:id="rId7"/>
              </a:rPr>
              <a:t>[15]</a:t>
            </a:r>
            <a:r>
              <a:rPr lang="en-CA" b="0" i="0" u="none" strike="noStrike" baseline="30000" dirty="0">
                <a:solidFill>
                  <a:srgbClr val="0B0080"/>
                </a:solidFill>
                <a:effectLst/>
                <a:latin typeface="Arial" panose="020B0604020202020204" pitchFamily="34" charset="0"/>
                <a:hlinkClick r:id="rId8"/>
              </a:rPr>
              <a:t>[16]</a:t>
            </a:r>
            <a:endParaRPr lang="en-CA" b="0" i="0" u="none" strike="noStrike" baseline="30000" dirty="0">
              <a:solidFill>
                <a:srgbClr val="0B008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b="1" i="0" u="none" strike="noStrike" dirty="0">
                <a:solidFill>
                  <a:srgbClr val="3B3730"/>
                </a:solidFill>
                <a:effectLst/>
                <a:latin typeface="franklin-gothic-compressed"/>
              </a:rPr>
              <a:t> American billionaire Charles Koch</a:t>
            </a:r>
          </a:p>
          <a:p>
            <a:r>
              <a:rPr lang="en-CA" b="0" i="0" u="none" strike="noStrike" dirty="0">
                <a:solidFill>
                  <a:srgbClr val="202122"/>
                </a:solidFill>
                <a:effectLst/>
                <a:latin typeface="Arial" panose="020B0604020202020204" pitchFamily="34" charset="0"/>
              </a:rPr>
              <a:t>The family business was started by </a:t>
            </a:r>
            <a:r>
              <a:rPr lang="en-CA" b="0" i="0" u="none" strike="noStrike" dirty="0">
                <a:solidFill>
                  <a:srgbClr val="0B0080"/>
                </a:solidFill>
                <a:effectLst/>
                <a:latin typeface="Arial" panose="020B0604020202020204" pitchFamily="34" charset="0"/>
                <a:hlinkClick r:id="rId9" tooltip="Fred C. Koch"/>
              </a:rPr>
              <a:t>Fred C. Koch</a:t>
            </a:r>
            <a:r>
              <a:rPr lang="en-CA" b="0" i="0" u="none" strike="noStrike" dirty="0">
                <a:solidFill>
                  <a:srgbClr val="202122"/>
                </a:solidFill>
                <a:effectLst/>
                <a:latin typeface="Arial" panose="020B0604020202020204" pitchFamily="34" charset="0"/>
              </a:rPr>
              <a:t>, who developed a new </a:t>
            </a:r>
            <a:r>
              <a:rPr lang="en-CA" b="0" i="0" u="none" strike="noStrike" dirty="0">
                <a:solidFill>
                  <a:srgbClr val="0B0080"/>
                </a:solidFill>
                <a:effectLst/>
                <a:latin typeface="Arial" panose="020B0604020202020204" pitchFamily="34" charset="0"/>
                <a:hlinkClick r:id="rId10" tooltip="Cracking (chemistry)"/>
              </a:rPr>
              <a:t>cracking</a:t>
            </a:r>
            <a:r>
              <a:rPr lang="en-CA" b="0" i="0" u="none" strike="noStrike" dirty="0">
                <a:solidFill>
                  <a:srgbClr val="202122"/>
                </a:solidFill>
                <a:effectLst/>
                <a:latin typeface="Arial" panose="020B0604020202020204" pitchFamily="34" charset="0"/>
              </a:rPr>
              <a:t> method for the </a:t>
            </a:r>
            <a:r>
              <a:rPr lang="en-CA" b="0" i="0" u="none" strike="noStrike" dirty="0">
                <a:solidFill>
                  <a:srgbClr val="0B0080"/>
                </a:solidFill>
                <a:effectLst/>
                <a:latin typeface="Arial" panose="020B0604020202020204" pitchFamily="34" charset="0"/>
                <a:hlinkClick r:id="rId11" tooltip="Oil refinery"/>
              </a:rPr>
              <a:t>refinement</a:t>
            </a:r>
            <a:r>
              <a:rPr lang="en-CA" b="0" i="0" u="none" strike="noStrike" dirty="0">
                <a:solidFill>
                  <a:srgbClr val="202122"/>
                </a:solidFill>
                <a:effectLst/>
                <a:latin typeface="Arial" panose="020B0604020202020204" pitchFamily="34" charset="0"/>
              </a:rPr>
              <a:t> of </a:t>
            </a:r>
            <a:r>
              <a:rPr lang="en-CA" b="0" i="0" u="none" strike="noStrike" dirty="0">
                <a:solidFill>
                  <a:srgbClr val="0B0080"/>
                </a:solidFill>
                <a:effectLst/>
                <a:latin typeface="Arial" panose="020B0604020202020204" pitchFamily="34" charset="0"/>
                <a:hlinkClick r:id="rId12" tooltip="Heavy crude oil"/>
              </a:rPr>
              <a:t>heavy crude oil</a:t>
            </a:r>
            <a:r>
              <a:rPr lang="en-CA" b="0" i="0" u="none" strike="noStrike" dirty="0">
                <a:solidFill>
                  <a:srgbClr val="202122"/>
                </a:solidFill>
                <a:effectLst/>
                <a:latin typeface="Arial" panose="020B0604020202020204" pitchFamily="34" charset="0"/>
              </a:rPr>
              <a:t> into </a:t>
            </a:r>
            <a:r>
              <a:rPr lang="en-CA" b="0" i="0" u="none" strike="noStrike" dirty="0">
                <a:solidFill>
                  <a:srgbClr val="0B0080"/>
                </a:solidFill>
                <a:effectLst/>
                <a:latin typeface="Arial" panose="020B0604020202020204" pitchFamily="34" charset="0"/>
                <a:hlinkClick r:id="rId13" tooltip="Gasoline"/>
              </a:rPr>
              <a:t>gasoline</a:t>
            </a:r>
            <a:endParaRPr lang="en-US" dirty="0"/>
          </a:p>
        </p:txBody>
      </p:sp>
      <p:sp>
        <p:nvSpPr>
          <p:cNvPr id="4" name="Slide Number Placeholder 3">
            <a:extLst>
              <a:ext uri="{FF2B5EF4-FFF2-40B4-BE49-F238E27FC236}">
                <a16:creationId xmlns:a16="http://schemas.microsoft.com/office/drawing/2014/main" id="{EF3EC3FF-6F99-ABE3-0C2E-92B963515708}"/>
              </a:ext>
            </a:extLst>
          </p:cNvPr>
          <p:cNvSpPr>
            <a:spLocks noGrp="1"/>
          </p:cNvSpPr>
          <p:nvPr>
            <p:ph type="sldNum" sz="quarter" idx="5"/>
          </p:nvPr>
        </p:nvSpPr>
        <p:spPr/>
        <p:txBody>
          <a:bodyPr/>
          <a:lstStyle/>
          <a:p>
            <a:fld id="{A33C216B-ED3B-401B-96A1-2D8AE41B30F5}" type="slidenum">
              <a:rPr lang="fr-CA" smtClean="0"/>
              <a:t>13</a:t>
            </a:fld>
            <a:endParaRPr lang="fr-CA"/>
          </a:p>
        </p:txBody>
      </p:sp>
    </p:spTree>
    <p:extLst>
      <p:ext uri="{BB962C8B-B14F-4D97-AF65-F5344CB8AC3E}">
        <p14:creationId xmlns:p14="http://schemas.microsoft.com/office/powerpoint/2010/main" val="1657521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401F6-5897-C946-4AE3-6105799F3E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36482C-1EF9-8BC2-CABD-519AEB4501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4DA78-2768-0CD6-FE20-F4B11B2873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39CD11-0B87-47DE-FB87-BD3A174D0180}"/>
              </a:ext>
            </a:extLst>
          </p:cNvPr>
          <p:cNvSpPr>
            <a:spLocks noGrp="1"/>
          </p:cNvSpPr>
          <p:nvPr>
            <p:ph type="sldNum" sz="quarter" idx="5"/>
          </p:nvPr>
        </p:nvSpPr>
        <p:spPr/>
        <p:txBody>
          <a:bodyPr/>
          <a:lstStyle/>
          <a:p>
            <a:fld id="{A33C216B-ED3B-401B-96A1-2D8AE41B30F5}" type="slidenum">
              <a:rPr lang="fr-CA" smtClean="0"/>
              <a:t>14</a:t>
            </a:fld>
            <a:endParaRPr lang="fr-CA"/>
          </a:p>
        </p:txBody>
      </p:sp>
    </p:spTree>
    <p:extLst>
      <p:ext uri="{BB962C8B-B14F-4D97-AF65-F5344CB8AC3E}">
        <p14:creationId xmlns:p14="http://schemas.microsoft.com/office/powerpoint/2010/main" val="2298424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9139822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409939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514632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142211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26F714-8BF5-494D-A75D-6B607402745B}" type="datetimeFigureOut">
              <a:rPr lang="en-US" smtClean="0"/>
              <a:t>7/1/2026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79020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9982604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26F714-8BF5-494D-A75D-6B607402745B}" type="datetimeFigureOut">
              <a:rPr lang="en-US" smtClean="0"/>
              <a:t>7/1/2026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621115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26F714-8BF5-494D-A75D-6B607402745B}" type="datetimeFigureOut">
              <a:rPr lang="en-US" smtClean="0"/>
              <a:t>7/1/2026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971229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26F714-8BF5-494D-A75D-6B607402745B}" type="datetimeFigureOut">
              <a:rPr lang="en-US" smtClean="0"/>
              <a:t>7/1/2026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43208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348215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26F714-8BF5-494D-A75D-6B607402745B}" type="datetimeFigureOut">
              <a:rPr lang="en-US" smtClean="0"/>
              <a:t>7/1/2026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1409C5-6405-1244-ABF5-4397A82AD3FE}" type="slidenum">
              <a:rPr lang="en-US" smtClean="0"/>
              <a:t>‹N°›</a:t>
            </a:fld>
            <a:endParaRPr lang="en-US"/>
          </a:p>
        </p:txBody>
      </p:sp>
    </p:spTree>
    <p:extLst>
      <p:ext uri="{BB962C8B-B14F-4D97-AF65-F5344CB8AC3E}">
        <p14:creationId xmlns:p14="http://schemas.microsoft.com/office/powerpoint/2010/main" val="13562683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26F714-8BF5-494D-A75D-6B607402745B}" type="datetimeFigureOut">
              <a:rPr lang="en-US" smtClean="0"/>
              <a:t>7/1/2026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1409C5-6405-1244-ABF5-4397A82AD3FE}" type="slidenum">
              <a:rPr lang="en-US" smtClean="0"/>
              <a:t>‹N°›</a:t>
            </a:fld>
            <a:endParaRPr lang="en-US"/>
          </a:p>
        </p:txBody>
      </p:sp>
    </p:spTree>
    <p:extLst>
      <p:ext uri="{BB962C8B-B14F-4D97-AF65-F5344CB8AC3E}">
        <p14:creationId xmlns:p14="http://schemas.microsoft.com/office/powerpoint/2010/main" val="16606539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406B8AF-8F53-5FE9-A58F-2EEBF52FB913}"/>
              </a:ext>
            </a:extLst>
          </p:cNvPr>
          <p:cNvSpPr>
            <a:spLocks noGrp="1"/>
          </p:cNvSpPr>
          <p:nvPr>
            <p:ph type="ctrTitle"/>
          </p:nvPr>
        </p:nvSpPr>
        <p:spPr>
          <a:xfrm>
            <a:off x="518341" y="1298387"/>
            <a:ext cx="4826795" cy="2858363"/>
          </a:xfrm>
        </p:spPr>
        <p:txBody>
          <a:bodyPr anchor="ctr">
            <a:normAutofit/>
          </a:bodyPr>
          <a:lstStyle/>
          <a:p>
            <a:r>
              <a:rPr lang="en-US" sz="4800" dirty="0"/>
              <a:t>La santé </a:t>
            </a:r>
            <a:r>
              <a:rPr lang="en-US" sz="4800" dirty="0" err="1"/>
              <a:t>planétaire</a:t>
            </a:r>
            <a:r>
              <a:rPr lang="en-US" sz="4800" dirty="0"/>
              <a:t> dans la pratique </a:t>
            </a:r>
            <a:r>
              <a:rPr lang="en-US" sz="4800" dirty="0" err="1"/>
              <a:t>évaluative</a:t>
            </a:r>
            <a:endParaRPr lang="en-CA" sz="5000" dirty="0"/>
          </a:p>
        </p:txBody>
      </p:sp>
      <p:sp>
        <p:nvSpPr>
          <p:cNvPr id="7" name="Subtitle 2">
            <a:extLst>
              <a:ext uri="{FF2B5EF4-FFF2-40B4-BE49-F238E27FC236}">
                <a16:creationId xmlns:a16="http://schemas.microsoft.com/office/drawing/2014/main" id="{33920E40-6EA3-1B69-E4FC-228BD5141D13}"/>
              </a:ext>
            </a:extLst>
          </p:cNvPr>
          <p:cNvSpPr>
            <a:spLocks noGrp="1"/>
          </p:cNvSpPr>
          <p:nvPr>
            <p:ph type="subTitle" idx="1"/>
          </p:nvPr>
        </p:nvSpPr>
        <p:spPr>
          <a:xfrm>
            <a:off x="516597" y="4156750"/>
            <a:ext cx="4830283" cy="2356503"/>
          </a:xfrm>
        </p:spPr>
        <p:txBody>
          <a:bodyPr>
            <a:normAutofit/>
          </a:bodyPr>
          <a:lstStyle/>
          <a:p>
            <a:r>
              <a:rPr lang="en-US" sz="2200" dirty="0" err="1"/>
              <a:t>Présentation</a:t>
            </a:r>
            <a:r>
              <a:rPr lang="en-US" sz="2200" dirty="0"/>
              <a:t> au réseau F3E</a:t>
            </a:r>
          </a:p>
          <a:p>
            <a:r>
              <a:rPr lang="en-US" sz="2200" dirty="0"/>
              <a:t>Astrid Brousselle, </a:t>
            </a:r>
            <a:r>
              <a:rPr lang="en-US" sz="2200" dirty="0" err="1"/>
              <a:t>Professeure</a:t>
            </a:r>
            <a:r>
              <a:rPr lang="en-US" sz="2200" dirty="0"/>
              <a:t> , School of Public Administration, University of Victoria (Canada)</a:t>
            </a:r>
          </a:p>
          <a:p>
            <a:r>
              <a:rPr lang="en-US" sz="2200" dirty="0" err="1"/>
              <a:t>astrid@uvic.ca</a:t>
            </a:r>
            <a:endParaRPr lang="en-US" sz="2200" dirty="0"/>
          </a:p>
        </p:txBody>
      </p:sp>
      <p:sp>
        <p:nvSpPr>
          <p:cNvPr id="9" name="TextBox 8">
            <a:extLst>
              <a:ext uri="{FF2B5EF4-FFF2-40B4-BE49-F238E27FC236}">
                <a16:creationId xmlns:a16="http://schemas.microsoft.com/office/drawing/2014/main" id="{B9B16EB6-B055-58B9-8409-DE5C42F31E9B}"/>
              </a:ext>
            </a:extLst>
          </p:cNvPr>
          <p:cNvSpPr txBox="1"/>
          <p:nvPr/>
        </p:nvSpPr>
        <p:spPr>
          <a:xfrm>
            <a:off x="831849" y="375057"/>
            <a:ext cx="10525125" cy="584775"/>
          </a:xfrm>
          <a:prstGeom prst="rect">
            <a:avLst/>
          </a:prstGeom>
          <a:noFill/>
        </p:spPr>
        <p:txBody>
          <a:bodyPr wrap="square" rtlCol="0">
            <a:spAutoFit/>
          </a:bodyPr>
          <a:lstStyle/>
          <a:p>
            <a:r>
              <a:rPr lang="en-CA" sz="1600" i="1" dirty="0"/>
              <a:t>I acknowledge with respect the Lekwungen peoples on whose traditional territory the University of Victoria stands, and the Songhees, Esquimalt and </a:t>
            </a:r>
            <a:r>
              <a:rPr lang="en-CA" sz="1600" i="1" u="sng" dirty="0"/>
              <a:t>W</a:t>
            </a:r>
            <a:r>
              <a:rPr lang="en-CA" sz="1600" i="1" dirty="0"/>
              <a:t>SÁNEĆ peoples whose historical relationships with the land continue to this day.</a:t>
            </a:r>
          </a:p>
        </p:txBody>
      </p:sp>
      <p:pic>
        <p:nvPicPr>
          <p:cNvPr id="4" name="Picture 3">
            <a:extLst>
              <a:ext uri="{FF2B5EF4-FFF2-40B4-BE49-F238E27FC236}">
                <a16:creationId xmlns:a16="http://schemas.microsoft.com/office/drawing/2014/main" id="{B6A9A76C-F167-7CFF-7C6C-A3608EB3606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639047"/>
            <a:ext cx="5892217" cy="4474884"/>
          </a:xfrm>
          <a:prstGeom prst="rect">
            <a:avLst/>
          </a:prstGeom>
        </p:spPr>
      </p:pic>
    </p:spTree>
    <p:extLst>
      <p:ext uri="{BB962C8B-B14F-4D97-AF65-F5344CB8AC3E}">
        <p14:creationId xmlns:p14="http://schemas.microsoft.com/office/powerpoint/2010/main" val="3933705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24DB0-61A9-B48F-5799-C27E0C4DFFC4}"/>
              </a:ext>
            </a:extLst>
          </p:cNvPr>
          <p:cNvSpPr>
            <a:spLocks noGrp="1"/>
          </p:cNvSpPr>
          <p:nvPr>
            <p:ph type="title"/>
          </p:nvPr>
        </p:nvSpPr>
        <p:spPr/>
        <p:txBody>
          <a:bodyPr/>
          <a:lstStyle/>
          <a:p>
            <a:r>
              <a:rPr lang="en-US" dirty="0"/>
              <a:t>Justice </a:t>
            </a:r>
            <a:r>
              <a:rPr lang="en-US" dirty="0" err="1"/>
              <a:t>environmentale</a:t>
            </a:r>
            <a:endParaRPr lang="en-US" dirty="0"/>
          </a:p>
        </p:txBody>
      </p:sp>
      <p:sp>
        <p:nvSpPr>
          <p:cNvPr id="3" name="Content Placeholder 2">
            <a:extLst>
              <a:ext uri="{FF2B5EF4-FFF2-40B4-BE49-F238E27FC236}">
                <a16:creationId xmlns:a16="http://schemas.microsoft.com/office/drawing/2014/main" id="{750E1790-9378-7EB2-8529-62E40BC4D5C3}"/>
              </a:ext>
            </a:extLst>
          </p:cNvPr>
          <p:cNvSpPr>
            <a:spLocks noGrp="1"/>
          </p:cNvSpPr>
          <p:nvPr>
            <p:ph idx="1"/>
          </p:nvPr>
        </p:nvSpPr>
        <p:spPr>
          <a:xfrm>
            <a:off x="838200" y="1825624"/>
            <a:ext cx="5602941" cy="4803775"/>
          </a:xfrm>
        </p:spPr>
        <p:txBody>
          <a:bodyPr>
            <a:normAutofit fontScale="77500" lnSpcReduction="20000"/>
          </a:bodyPr>
          <a:lstStyle/>
          <a:p>
            <a:pPr>
              <a:lnSpc>
                <a:spcPct val="120000"/>
              </a:lnSpc>
            </a:pPr>
            <a:r>
              <a:rPr lang="en-CA" dirty="0"/>
              <a:t>En </a:t>
            </a:r>
            <a:r>
              <a:rPr lang="en-CA" dirty="0" err="1"/>
              <a:t>termes</a:t>
            </a:r>
            <a:r>
              <a:rPr lang="en-CA" dirty="0"/>
              <a:t> de </a:t>
            </a:r>
            <a:r>
              <a:rPr lang="en-CA" dirty="0" err="1"/>
              <a:t>consommation</a:t>
            </a:r>
            <a:r>
              <a:rPr lang="en-CA" dirty="0"/>
              <a:t>, les 10 % les plus riches de la population </a:t>
            </a:r>
            <a:r>
              <a:rPr lang="en-CA" dirty="0" err="1"/>
              <a:t>mondiale</a:t>
            </a:r>
            <a:r>
              <a:rPr lang="en-CA" dirty="0"/>
              <a:t> </a:t>
            </a:r>
            <a:r>
              <a:rPr lang="en-CA" dirty="0" err="1"/>
              <a:t>étaient</a:t>
            </a:r>
            <a:r>
              <a:rPr lang="en-CA" dirty="0"/>
              <a:t> </a:t>
            </a:r>
            <a:r>
              <a:rPr lang="en-CA" dirty="0" err="1"/>
              <a:t>responsables</a:t>
            </a:r>
            <a:r>
              <a:rPr lang="en-CA" dirty="0"/>
              <a:t> </a:t>
            </a:r>
            <a:r>
              <a:rPr lang="en-CA" dirty="0" err="1"/>
              <a:t>d’environ</a:t>
            </a:r>
            <a:r>
              <a:rPr lang="en-CA" dirty="0"/>
              <a:t> la </a:t>
            </a:r>
            <a:r>
              <a:rPr lang="en-CA" dirty="0" err="1"/>
              <a:t>moitié</a:t>
            </a:r>
            <a:r>
              <a:rPr lang="en-CA" dirty="0"/>
              <a:t> des </a:t>
            </a:r>
            <a:r>
              <a:rPr lang="en-CA" dirty="0" err="1"/>
              <a:t>émissions</a:t>
            </a:r>
            <a:r>
              <a:rPr lang="en-CA" dirty="0"/>
              <a:t> </a:t>
            </a:r>
            <a:r>
              <a:rPr lang="en-CA" dirty="0" err="1"/>
              <a:t>cumulées</a:t>
            </a:r>
            <a:r>
              <a:rPr lang="en-CA" dirty="0"/>
              <a:t> de </a:t>
            </a:r>
            <a:r>
              <a:rPr lang="en-CA" dirty="0" err="1"/>
              <a:t>carbone</a:t>
            </a:r>
            <a:r>
              <a:rPr lang="en-CA" dirty="0"/>
              <a:t> entre 1990 et 2015, </a:t>
            </a:r>
            <a:r>
              <a:rPr lang="en-CA" dirty="0" err="1"/>
              <a:t>tandis</a:t>
            </a:r>
            <a:r>
              <a:rPr lang="en-CA" dirty="0"/>
              <a:t> que les 50 % les plus pauvres </a:t>
            </a:r>
            <a:r>
              <a:rPr lang="en-CA" dirty="0" err="1"/>
              <a:t>étaient</a:t>
            </a:r>
            <a:r>
              <a:rPr lang="en-CA" dirty="0"/>
              <a:t> </a:t>
            </a:r>
            <a:r>
              <a:rPr lang="en-CA" dirty="0" err="1"/>
              <a:t>responsables</a:t>
            </a:r>
            <a:r>
              <a:rPr lang="en-CA" dirty="0"/>
              <a:t> de </a:t>
            </a:r>
            <a:r>
              <a:rPr lang="en-CA" dirty="0" err="1"/>
              <a:t>seulement</a:t>
            </a:r>
            <a:r>
              <a:rPr lang="en-CA" dirty="0"/>
              <a:t> 7 % des </a:t>
            </a:r>
            <a:r>
              <a:rPr lang="en-CA" dirty="0" err="1"/>
              <a:t>émissions</a:t>
            </a:r>
            <a:r>
              <a:rPr lang="en-CA" dirty="0"/>
              <a:t> </a:t>
            </a:r>
            <a:r>
              <a:rPr lang="en-CA" dirty="0" err="1"/>
              <a:t>cumulées</a:t>
            </a:r>
            <a:r>
              <a:rPr lang="en-CA" dirty="0"/>
              <a:t> (Gore et al. 2020).</a:t>
            </a:r>
          </a:p>
          <a:p>
            <a:pPr>
              <a:lnSpc>
                <a:spcPct val="120000"/>
              </a:lnSpc>
            </a:pPr>
            <a:r>
              <a:rPr lang="en-CA" dirty="0"/>
              <a:t>“les </a:t>
            </a:r>
            <a:r>
              <a:rPr lang="en-CA" dirty="0" err="1"/>
              <a:t>inégalités</a:t>
            </a:r>
            <a:r>
              <a:rPr lang="en-CA" dirty="0"/>
              <a:t> se </a:t>
            </a:r>
            <a:r>
              <a:rPr lang="en-CA" dirty="0" err="1"/>
              <a:t>renforcent</a:t>
            </a:r>
            <a:r>
              <a:rPr lang="en-CA" dirty="0"/>
              <a:t> </a:t>
            </a:r>
            <a:r>
              <a:rPr lang="en-CA" sz="2800" dirty="0" err="1"/>
              <a:t>mutuellement</a:t>
            </a:r>
            <a:r>
              <a:rPr lang="en-CA" sz="2800" dirty="0"/>
              <a:t> dans la </a:t>
            </a:r>
            <a:r>
              <a:rPr lang="en-CA" sz="2800" dirty="0" err="1"/>
              <a:t>mesure</a:t>
            </a:r>
            <a:r>
              <a:rPr lang="en-CA" sz="2800" dirty="0"/>
              <a:t> </a:t>
            </a:r>
            <a:r>
              <a:rPr lang="en-CA" sz="2800" dirty="0" err="1"/>
              <a:t>où</a:t>
            </a:r>
            <a:r>
              <a:rPr lang="en-CA" sz="2800" dirty="0"/>
              <a:t> </a:t>
            </a:r>
            <a:r>
              <a:rPr lang="en-CA" sz="2800" dirty="0" err="1"/>
              <a:t>elles</a:t>
            </a:r>
            <a:r>
              <a:rPr lang="en-CA" sz="2800" dirty="0"/>
              <a:t> tendent à </a:t>
            </a:r>
            <a:r>
              <a:rPr lang="en-CA" sz="2800" dirty="0" err="1"/>
              <a:t>agir</a:t>
            </a:r>
            <a:r>
              <a:rPr lang="en-CA" sz="2800" dirty="0"/>
              <a:t> ensemble pour </a:t>
            </a:r>
            <a:r>
              <a:rPr lang="en-CA" sz="2800" dirty="0" err="1"/>
              <a:t>produire</a:t>
            </a:r>
            <a:r>
              <a:rPr lang="en-CA" sz="2800" dirty="0"/>
              <a:t> et </a:t>
            </a:r>
            <a:r>
              <a:rPr lang="en-CA" sz="2800" dirty="0" err="1"/>
              <a:t>maintenir</a:t>
            </a:r>
            <a:r>
              <a:rPr lang="en-CA" sz="2800" dirty="0"/>
              <a:t> des </a:t>
            </a:r>
            <a:r>
              <a:rPr lang="en-CA" sz="2800" dirty="0" err="1"/>
              <a:t>systèmes</a:t>
            </a:r>
            <a:r>
              <a:rPr lang="en-CA" sz="2800" dirty="0"/>
              <a:t> de </a:t>
            </a:r>
            <a:r>
              <a:rPr lang="en-CA" sz="2800" dirty="0" err="1"/>
              <a:t>pouvoir</a:t>
            </a:r>
            <a:r>
              <a:rPr lang="en-CA" sz="2800" dirty="0"/>
              <a:t>, de </a:t>
            </a:r>
            <a:r>
              <a:rPr lang="en-CA" sz="2800" dirty="0" err="1"/>
              <a:t>privilège</a:t>
            </a:r>
            <a:r>
              <a:rPr lang="en-CA" sz="2800" dirty="0"/>
              <a:t> et de subordination </a:t>
            </a:r>
            <a:r>
              <a:rPr lang="en-CA" sz="2800" dirty="0" err="1"/>
              <a:t>individuels</a:t>
            </a:r>
            <a:r>
              <a:rPr lang="en-CA" sz="2800" dirty="0"/>
              <a:t> et </a:t>
            </a:r>
            <a:r>
              <a:rPr lang="en-CA" sz="2800" dirty="0" err="1"/>
              <a:t>collectifs</a:t>
            </a:r>
            <a:r>
              <a:rPr lang="en-CA" sz="2800" dirty="0"/>
              <a:t>” (Pellow, 2018:19) </a:t>
            </a:r>
            <a:endParaRPr lang="en-US" sz="2800" dirty="0"/>
          </a:p>
          <a:p>
            <a:endParaRPr lang="en-US" dirty="0"/>
          </a:p>
        </p:txBody>
      </p:sp>
      <p:pic>
        <p:nvPicPr>
          <p:cNvPr id="4" name="Picture 3">
            <a:extLst>
              <a:ext uri="{FF2B5EF4-FFF2-40B4-BE49-F238E27FC236}">
                <a16:creationId xmlns:a16="http://schemas.microsoft.com/office/drawing/2014/main" id="{D8D54C8A-D3C2-48AD-B8B1-1CFCA5D868D6}"/>
              </a:ext>
            </a:extLst>
          </p:cNvPr>
          <p:cNvPicPr>
            <a:picLocks noChangeAspect="1"/>
          </p:cNvPicPr>
          <p:nvPr/>
        </p:nvPicPr>
        <p:blipFill>
          <a:blip r:embed="rId2"/>
          <a:stretch>
            <a:fillRect/>
          </a:stretch>
        </p:blipFill>
        <p:spPr>
          <a:xfrm>
            <a:off x="6739467" y="1253067"/>
            <a:ext cx="5054600" cy="5212821"/>
          </a:xfrm>
          <a:prstGeom prst="rect">
            <a:avLst/>
          </a:prstGeom>
        </p:spPr>
      </p:pic>
    </p:spTree>
    <p:extLst>
      <p:ext uri="{BB962C8B-B14F-4D97-AF65-F5344CB8AC3E}">
        <p14:creationId xmlns:p14="http://schemas.microsoft.com/office/powerpoint/2010/main" val="2208332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F99E43-220A-F24D-B662-76E16449EB41}"/>
              </a:ext>
            </a:extLst>
          </p:cNvPr>
          <p:cNvSpPr>
            <a:spLocks noGrp="1"/>
          </p:cNvSpPr>
          <p:nvPr>
            <p:ph type="title"/>
          </p:nvPr>
        </p:nvSpPr>
        <p:spPr>
          <a:xfrm>
            <a:off x="836680" y="0"/>
            <a:ext cx="6002110" cy="1495425"/>
          </a:xfrm>
        </p:spPr>
        <p:txBody>
          <a:bodyPr>
            <a:normAutofit/>
          </a:bodyPr>
          <a:lstStyle/>
          <a:p>
            <a:r>
              <a:rPr lang="en-US" sz="4000" dirty="0"/>
              <a:t>Justice </a:t>
            </a:r>
            <a:r>
              <a:rPr lang="en-US" sz="4000" dirty="0" err="1"/>
              <a:t>environnementale</a:t>
            </a:r>
            <a:endParaRPr lang="en-US" sz="4000" dirty="0"/>
          </a:p>
        </p:txBody>
      </p:sp>
      <p:sp>
        <p:nvSpPr>
          <p:cNvPr id="3" name="Content Placeholder 2">
            <a:extLst>
              <a:ext uri="{FF2B5EF4-FFF2-40B4-BE49-F238E27FC236}">
                <a16:creationId xmlns:a16="http://schemas.microsoft.com/office/drawing/2014/main" id="{DAC37007-30D5-FD41-A058-11678691226D}"/>
              </a:ext>
            </a:extLst>
          </p:cNvPr>
          <p:cNvSpPr>
            <a:spLocks noGrp="1"/>
          </p:cNvSpPr>
          <p:nvPr>
            <p:ph idx="1"/>
          </p:nvPr>
        </p:nvSpPr>
        <p:spPr>
          <a:xfrm>
            <a:off x="389965" y="1439333"/>
            <a:ext cx="6448825" cy="5418667"/>
          </a:xfrm>
        </p:spPr>
        <p:txBody>
          <a:bodyPr>
            <a:normAutofit lnSpcReduction="10000"/>
          </a:bodyPr>
          <a:lstStyle/>
          <a:p>
            <a:pPr>
              <a:lnSpc>
                <a:spcPct val="110000"/>
              </a:lnSpc>
            </a:pPr>
            <a:r>
              <a:rPr lang="en-CA" sz="2000" dirty="0"/>
              <a:t> </a:t>
            </a:r>
            <a:r>
              <a:rPr lang="en-CA" sz="2000" dirty="0" err="1"/>
              <a:t>L’extraction</a:t>
            </a:r>
            <a:r>
              <a:rPr lang="en-CA" sz="2000" dirty="0"/>
              <a:t> </a:t>
            </a:r>
            <a:r>
              <a:rPr lang="en-CA" sz="2000" dirty="0" err="1"/>
              <a:t>industrielle</a:t>
            </a:r>
            <a:r>
              <a:rPr lang="en-CA" sz="2000" dirty="0"/>
              <a:t> des </a:t>
            </a:r>
            <a:r>
              <a:rPr lang="en-CA" sz="2000" dirty="0" err="1"/>
              <a:t>ressources</a:t>
            </a:r>
            <a:r>
              <a:rPr lang="en-CA" sz="2000" dirty="0"/>
              <a:t> </a:t>
            </a:r>
            <a:r>
              <a:rPr lang="en-CA" sz="2000" dirty="0" err="1"/>
              <a:t>est</a:t>
            </a:r>
            <a:r>
              <a:rPr lang="en-CA" sz="2000" dirty="0"/>
              <a:t> </a:t>
            </a:r>
            <a:r>
              <a:rPr lang="en-CA" sz="2000" dirty="0" err="1"/>
              <a:t>une</a:t>
            </a:r>
            <a:r>
              <a:rPr lang="en-CA" sz="2000" dirty="0"/>
              <a:t> </a:t>
            </a:r>
            <a:r>
              <a:rPr lang="en-CA" sz="2000" dirty="0" err="1"/>
              <a:t>forme</a:t>
            </a:r>
            <a:r>
              <a:rPr lang="en-CA" sz="2000" dirty="0"/>
              <a:t> de violence </a:t>
            </a:r>
            <a:r>
              <a:rPr lang="en-CA" sz="2000" dirty="0" err="1"/>
              <a:t>imposée</a:t>
            </a:r>
            <a:r>
              <a:rPr lang="en-CA" sz="2000" dirty="0"/>
              <a:t> aux </a:t>
            </a:r>
            <a:r>
              <a:rPr lang="en-CA" sz="2000" dirty="0" err="1"/>
              <a:t>communautés</a:t>
            </a:r>
            <a:r>
              <a:rPr lang="en-CA" sz="2000" dirty="0"/>
              <a:t> </a:t>
            </a:r>
            <a:r>
              <a:rPr lang="en-CA" sz="2000" dirty="0" err="1"/>
              <a:t>autochtones</a:t>
            </a:r>
            <a:r>
              <a:rPr lang="en-CA" sz="2000" dirty="0"/>
              <a:t>, entre </a:t>
            </a:r>
            <a:r>
              <a:rPr lang="en-CA" sz="2000" dirty="0" err="1"/>
              <a:t>autres</a:t>
            </a:r>
            <a:r>
              <a:rPr lang="en-CA" sz="2000" dirty="0"/>
              <a:t>. Au Canada, </a:t>
            </a:r>
            <a:r>
              <a:rPr lang="en-CA" sz="2000" dirty="0" err="1"/>
              <a:t>l’exploitation</a:t>
            </a:r>
            <a:r>
              <a:rPr lang="en-CA" sz="2000" dirty="0"/>
              <a:t> des combustibles </a:t>
            </a:r>
            <a:r>
              <a:rPr lang="en-CA" sz="2000" dirty="0" err="1"/>
              <a:t>fossiles</a:t>
            </a:r>
            <a:r>
              <a:rPr lang="en-CA" sz="2000" dirty="0"/>
              <a:t> se fait </a:t>
            </a:r>
            <a:r>
              <a:rPr lang="en-CA" sz="2000" dirty="0" err="1"/>
              <a:t>principalement</a:t>
            </a:r>
            <a:r>
              <a:rPr lang="en-CA" sz="2000" dirty="0"/>
              <a:t> sur les </a:t>
            </a:r>
            <a:r>
              <a:rPr lang="en-CA" sz="2000" dirty="0" err="1"/>
              <a:t>territoires</a:t>
            </a:r>
            <a:r>
              <a:rPr lang="en-CA" sz="2000" dirty="0"/>
              <a:t> de la Couronne et les droits </a:t>
            </a:r>
            <a:r>
              <a:rPr lang="en-CA" sz="2000" dirty="0" err="1"/>
              <a:t>issus</a:t>
            </a:r>
            <a:r>
              <a:rPr lang="en-CA" sz="2000" dirty="0"/>
              <a:t> des </a:t>
            </a:r>
            <a:r>
              <a:rPr lang="en-CA" sz="2000" dirty="0" err="1"/>
              <a:t>traités</a:t>
            </a:r>
            <a:r>
              <a:rPr lang="en-CA" sz="2000" dirty="0"/>
              <a:t> avec les groups </a:t>
            </a:r>
            <a:r>
              <a:rPr lang="en-CA" sz="2000" dirty="0" err="1"/>
              <a:t>autochtones</a:t>
            </a:r>
            <a:r>
              <a:rPr lang="en-CA" sz="2000" dirty="0"/>
              <a:t> ne </a:t>
            </a:r>
            <a:r>
              <a:rPr lang="en-CA" sz="2000" dirty="0" err="1"/>
              <a:t>sont</a:t>
            </a:r>
            <a:r>
              <a:rPr lang="en-CA" sz="2000" dirty="0"/>
              <a:t> pas </a:t>
            </a:r>
            <a:r>
              <a:rPr lang="en-CA" sz="2000" dirty="0" err="1"/>
              <a:t>respectés</a:t>
            </a:r>
            <a:r>
              <a:rPr lang="en-CA" sz="2000" dirty="0"/>
              <a:t> (</a:t>
            </a:r>
            <a:r>
              <a:rPr lang="en-CA" sz="2000" dirty="0" err="1"/>
              <a:t>Alook</a:t>
            </a:r>
            <a:r>
              <a:rPr lang="en-CA" sz="2000" dirty="0"/>
              <a:t> et al. 2023). </a:t>
            </a:r>
            <a:r>
              <a:rPr lang="en-CA" sz="2000" dirty="0" err="1"/>
              <a:t>Chaque</a:t>
            </a:r>
            <a:r>
              <a:rPr lang="en-CA" sz="2000" dirty="0"/>
              <a:t> </a:t>
            </a:r>
            <a:r>
              <a:rPr lang="en-CA" sz="2000" dirty="0" err="1"/>
              <a:t>année</a:t>
            </a:r>
            <a:r>
              <a:rPr lang="en-CA" sz="2000" dirty="0"/>
              <a:t>, de nouveaux droits </a:t>
            </a:r>
            <a:r>
              <a:rPr lang="en-CA" sz="2000" dirty="0" err="1"/>
              <a:t>d'exploitation</a:t>
            </a:r>
            <a:r>
              <a:rPr lang="en-CA" sz="2000" dirty="0"/>
              <a:t> </a:t>
            </a:r>
            <a:r>
              <a:rPr lang="en-CA" sz="2000" dirty="0" err="1"/>
              <a:t>sont</a:t>
            </a:r>
            <a:r>
              <a:rPr lang="en-CA" sz="2000" dirty="0"/>
              <a:t> </a:t>
            </a:r>
            <a:r>
              <a:rPr lang="en-CA" sz="2000" dirty="0" err="1"/>
              <a:t>attribués</a:t>
            </a:r>
            <a:r>
              <a:rPr lang="en-CA" sz="2000" dirty="0"/>
              <a:t> sur des </a:t>
            </a:r>
            <a:r>
              <a:rPr lang="en-CA" sz="2000" dirty="0" err="1"/>
              <a:t>territoires</a:t>
            </a:r>
            <a:r>
              <a:rPr lang="en-CA" sz="2000" dirty="0"/>
              <a:t> sur </a:t>
            </a:r>
            <a:r>
              <a:rPr lang="en-CA" sz="2000" dirty="0" err="1"/>
              <a:t>lesquels</a:t>
            </a:r>
            <a:r>
              <a:rPr lang="en-CA" sz="2000" dirty="0"/>
              <a:t> </a:t>
            </a:r>
            <a:r>
              <a:rPr lang="en-CA" sz="2000" dirty="0" err="1"/>
              <a:t>vivent</a:t>
            </a:r>
            <a:r>
              <a:rPr lang="en-CA" sz="2000" dirty="0"/>
              <a:t> des </a:t>
            </a:r>
            <a:r>
              <a:rPr lang="en-CA" sz="2000" dirty="0" err="1"/>
              <a:t>communautés</a:t>
            </a:r>
            <a:r>
              <a:rPr lang="en-CA" sz="2000" dirty="0"/>
              <a:t> </a:t>
            </a:r>
            <a:r>
              <a:rPr lang="en-CA" sz="2000" dirty="0" err="1"/>
              <a:t>autochtones</a:t>
            </a:r>
            <a:r>
              <a:rPr lang="en-CA" sz="2000" dirty="0"/>
              <a:t>, perturbant les </a:t>
            </a:r>
            <a:r>
              <a:rPr lang="en-CA" sz="2000" dirty="0" err="1"/>
              <a:t>territoires</a:t>
            </a:r>
            <a:r>
              <a:rPr lang="en-CA" sz="2000" dirty="0"/>
              <a:t>. De </a:t>
            </a:r>
            <a:r>
              <a:rPr lang="en-CA" sz="2000" dirty="0" err="1"/>
              <a:t>nouvelles</a:t>
            </a:r>
            <a:r>
              <a:rPr lang="en-CA" sz="2000" dirty="0"/>
              <a:t> routes </a:t>
            </a:r>
            <a:r>
              <a:rPr lang="en-CA" sz="2000" dirty="0" err="1"/>
              <a:t>sont</a:t>
            </a:r>
            <a:r>
              <a:rPr lang="en-CA" sz="2000" dirty="0"/>
              <a:t> </a:t>
            </a:r>
            <a:r>
              <a:rPr lang="en-CA" sz="2000" dirty="0" err="1"/>
              <a:t>construites</a:t>
            </a:r>
            <a:r>
              <a:rPr lang="en-CA" sz="2000" dirty="0"/>
              <a:t>, des mines à </a:t>
            </a:r>
            <a:r>
              <a:rPr lang="en-CA" sz="2000" dirty="0" err="1"/>
              <a:t>ciel</a:t>
            </a:r>
            <a:r>
              <a:rPr lang="en-CA" sz="2000" dirty="0"/>
              <a:t> </a:t>
            </a:r>
            <a:r>
              <a:rPr lang="en-CA" sz="2000" dirty="0" err="1"/>
              <a:t>ouvert</a:t>
            </a:r>
            <a:r>
              <a:rPr lang="en-CA" sz="2000" dirty="0"/>
              <a:t> </a:t>
            </a:r>
            <a:r>
              <a:rPr lang="en-CA" sz="2000" dirty="0" err="1"/>
              <a:t>sont</a:t>
            </a:r>
            <a:r>
              <a:rPr lang="en-CA" sz="2000" dirty="0"/>
              <a:t> </a:t>
            </a:r>
            <a:r>
              <a:rPr lang="en-CA" sz="2000" dirty="0" err="1"/>
              <a:t>exploitées</a:t>
            </a:r>
            <a:r>
              <a:rPr lang="en-CA" sz="2000" dirty="0"/>
              <a:t>. Les perturbations des </a:t>
            </a:r>
            <a:r>
              <a:rPr lang="en-CA" sz="2000" dirty="0" err="1"/>
              <a:t>terres</a:t>
            </a:r>
            <a:r>
              <a:rPr lang="en-CA" sz="2000" dirty="0"/>
              <a:t> </a:t>
            </a:r>
            <a:r>
              <a:rPr lang="en-CA" sz="2000" dirty="0" err="1"/>
              <a:t>affectent</a:t>
            </a:r>
            <a:r>
              <a:rPr lang="en-CA" sz="2000" dirty="0"/>
              <a:t> les </a:t>
            </a:r>
            <a:r>
              <a:rPr lang="en-CA" sz="2000" dirty="0" err="1"/>
              <a:t>mouvements</a:t>
            </a:r>
            <a:r>
              <a:rPr lang="en-CA" sz="2000" dirty="0"/>
              <a:t> de population </a:t>
            </a:r>
            <a:r>
              <a:rPr lang="en-CA" sz="2000" dirty="0" err="1"/>
              <a:t>ainsi</a:t>
            </a:r>
            <a:r>
              <a:rPr lang="en-CA" sz="2000" dirty="0"/>
              <a:t> que la </a:t>
            </a:r>
            <a:r>
              <a:rPr lang="en-CA" sz="2000" dirty="0" err="1"/>
              <a:t>pêche</a:t>
            </a:r>
            <a:r>
              <a:rPr lang="en-CA" sz="2000" dirty="0"/>
              <a:t>, la chasse et la </a:t>
            </a:r>
            <a:r>
              <a:rPr lang="en-CA" sz="2000" dirty="0" err="1"/>
              <a:t>récolte</a:t>
            </a:r>
            <a:r>
              <a:rPr lang="en-CA" sz="2000" dirty="0"/>
              <a:t>. Les </a:t>
            </a:r>
            <a:r>
              <a:rPr lang="en-CA" sz="2000" dirty="0" err="1"/>
              <a:t>activités</a:t>
            </a:r>
            <a:r>
              <a:rPr lang="en-CA" sz="2000" dirty="0"/>
              <a:t> </a:t>
            </a:r>
            <a:r>
              <a:rPr lang="en-CA" sz="2000" dirty="0" err="1"/>
              <a:t>industrielles</a:t>
            </a:r>
            <a:r>
              <a:rPr lang="en-CA" sz="2000" dirty="0"/>
              <a:t> </a:t>
            </a:r>
            <a:r>
              <a:rPr lang="en-CA" sz="2000" dirty="0" err="1"/>
              <a:t>augmentent</a:t>
            </a:r>
            <a:r>
              <a:rPr lang="en-CA" sz="2000" dirty="0"/>
              <a:t> la pollution et les </a:t>
            </a:r>
            <a:r>
              <a:rPr lang="en-CA" sz="2000" dirty="0" err="1"/>
              <a:t>risques</a:t>
            </a:r>
            <a:r>
              <a:rPr lang="en-CA" sz="2000" dirty="0"/>
              <a:t> sanitaires pour les </a:t>
            </a:r>
            <a:r>
              <a:rPr lang="en-CA" sz="2000" dirty="0" err="1"/>
              <a:t>communautés</a:t>
            </a:r>
            <a:r>
              <a:rPr lang="en-CA" sz="2000" dirty="0"/>
              <a:t> vivant aux </a:t>
            </a:r>
            <a:r>
              <a:rPr lang="en-CA" sz="2000" dirty="0" err="1"/>
              <a:t>alentours</a:t>
            </a:r>
            <a:r>
              <a:rPr lang="en-CA" sz="2000" dirty="0"/>
              <a:t>. La violence à </a:t>
            </a:r>
            <a:r>
              <a:rPr lang="en-CA" sz="2000" dirty="0" err="1"/>
              <a:t>l'égard</a:t>
            </a:r>
            <a:r>
              <a:rPr lang="en-CA" sz="2000" dirty="0"/>
              <a:t> des femmes </a:t>
            </a:r>
            <a:r>
              <a:rPr lang="en-CA" sz="2000" dirty="0" err="1"/>
              <a:t>est</a:t>
            </a:r>
            <a:r>
              <a:rPr lang="en-CA" sz="2000" dirty="0"/>
              <a:t> </a:t>
            </a:r>
            <a:r>
              <a:rPr lang="en-CA" sz="2000" dirty="0" err="1"/>
              <a:t>également</a:t>
            </a:r>
            <a:r>
              <a:rPr lang="en-CA" sz="2000" dirty="0"/>
              <a:t> de plus </a:t>
            </a:r>
            <a:r>
              <a:rPr lang="en-CA" sz="2000" dirty="0" err="1"/>
              <a:t>en</a:t>
            </a:r>
            <a:r>
              <a:rPr lang="en-CA" sz="2000" dirty="0"/>
              <a:t> plus </a:t>
            </a:r>
            <a:r>
              <a:rPr lang="en-CA" sz="2000" dirty="0" err="1"/>
              <a:t>souvent</a:t>
            </a:r>
            <a:r>
              <a:rPr lang="en-CA" sz="2000" dirty="0"/>
              <a:t> </a:t>
            </a:r>
            <a:r>
              <a:rPr lang="en-CA" sz="2000" dirty="0" err="1"/>
              <a:t>signalée</a:t>
            </a:r>
            <a:r>
              <a:rPr lang="en-CA" sz="2000" dirty="0"/>
              <a:t> à </a:t>
            </a:r>
            <a:r>
              <a:rPr lang="en-CA" sz="2000" dirty="0" err="1"/>
              <a:t>proximité</a:t>
            </a:r>
            <a:r>
              <a:rPr lang="en-CA" sz="2000" dirty="0"/>
              <a:t> des sites </a:t>
            </a:r>
            <a:r>
              <a:rPr lang="en-CA" sz="2000" dirty="0" err="1"/>
              <a:t>industriels</a:t>
            </a:r>
            <a:r>
              <a:rPr lang="en-CA" sz="2000" dirty="0"/>
              <a:t>.</a:t>
            </a:r>
          </a:p>
        </p:txBody>
      </p:sp>
      <p:pic>
        <p:nvPicPr>
          <p:cNvPr id="4" name="Content Placeholder 4">
            <a:extLst>
              <a:ext uri="{FF2B5EF4-FFF2-40B4-BE49-F238E27FC236}">
                <a16:creationId xmlns:a16="http://schemas.microsoft.com/office/drawing/2014/main" id="{20673898-800E-A583-CE8E-D3185BA9CB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2"/>
          <a:stretch/>
        </p:blipFill>
        <p:spPr>
          <a:xfrm>
            <a:off x="7199440" y="10"/>
            <a:ext cx="4992560" cy="6857990"/>
          </a:xfrm>
          <a:prstGeom prst="rect">
            <a:avLst/>
          </a:prstGeom>
          <a:effectLst/>
        </p:spPr>
      </p:pic>
    </p:spTree>
    <p:extLst>
      <p:ext uri="{BB962C8B-B14F-4D97-AF65-F5344CB8AC3E}">
        <p14:creationId xmlns:p14="http://schemas.microsoft.com/office/powerpoint/2010/main" val="400469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onut 8"/>
          <p:cNvSpPr/>
          <p:nvPr/>
        </p:nvSpPr>
        <p:spPr>
          <a:xfrm>
            <a:off x="5013987" y="365125"/>
            <a:ext cx="6159112" cy="6159112"/>
          </a:xfrm>
          <a:prstGeom prst="donut">
            <a:avLst>
              <a:gd name="adj" fmla="val 31411"/>
            </a:avLst>
          </a:prstGeom>
          <a:solidFill>
            <a:srgbClr val="FFFF00"/>
          </a:solidFill>
          <a:ln w="53975">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r>
              <a:rPr lang="en-US" sz="2400" dirty="0">
                <a:solidFill>
                  <a:schemeClr val="tx1"/>
                </a:solidFill>
              </a:rPr>
              <a:t>Politiques </a:t>
            </a:r>
            <a:r>
              <a:rPr lang="en-US" sz="2400" dirty="0" err="1">
                <a:solidFill>
                  <a:schemeClr val="tx1"/>
                </a:solidFill>
              </a:rPr>
              <a:t>nationales</a:t>
            </a:r>
            <a:r>
              <a:rPr lang="en-US" sz="2400" dirty="0">
                <a:solidFill>
                  <a:schemeClr val="tx1"/>
                </a:solidFill>
              </a:rPr>
              <a:t> et </a:t>
            </a:r>
            <a:r>
              <a:rPr lang="en-US" sz="2400" dirty="0" err="1">
                <a:solidFill>
                  <a:schemeClr val="tx1"/>
                </a:solidFill>
              </a:rPr>
              <a:t>internationales</a:t>
            </a: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p:txBody>
      </p:sp>
      <p:sp>
        <p:nvSpPr>
          <p:cNvPr id="2" name="Title 1"/>
          <p:cNvSpPr>
            <a:spLocks noGrp="1"/>
          </p:cNvSpPr>
          <p:nvPr>
            <p:ph type="title"/>
          </p:nvPr>
        </p:nvSpPr>
        <p:spPr>
          <a:xfrm>
            <a:off x="838200" y="365125"/>
            <a:ext cx="4960172" cy="5181433"/>
          </a:xfrm>
        </p:spPr>
        <p:txBody>
          <a:bodyPr/>
          <a:lstStyle/>
          <a:p>
            <a:r>
              <a:rPr lang="en-US" dirty="0"/>
              <a:t>Les solutions existent!</a:t>
            </a:r>
          </a:p>
        </p:txBody>
      </p:sp>
      <p:sp>
        <p:nvSpPr>
          <p:cNvPr id="5" name="Content Placeholder 2"/>
          <p:cNvSpPr txBox="1">
            <a:spLocks/>
          </p:cNvSpPr>
          <p:nvPr/>
        </p:nvSpPr>
        <p:spPr>
          <a:xfrm>
            <a:off x="1024128" y="2286000"/>
            <a:ext cx="9720073" cy="4023360"/>
          </a:xfrm>
          <a:prstGeom prst="rect">
            <a:avLst/>
          </a:prstGeom>
        </p:spPr>
        <p:txBody>
          <a:bodyPr vert="horz" lIns="45720" tIns="45720" rIns="4572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a:lstStyle>
          <a:p>
            <a:endParaRPr lang="en-US" sz="2400" b="1" dirty="0"/>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41018" y="2663292"/>
            <a:ext cx="2305050" cy="2635250"/>
          </a:xfrm>
          <a:prstGeom prst="rect">
            <a:avLst/>
          </a:prstGeom>
        </p:spPr>
      </p:pic>
      <p:sp>
        <p:nvSpPr>
          <p:cNvPr id="11" name="Donut 10"/>
          <p:cNvSpPr/>
          <p:nvPr/>
        </p:nvSpPr>
        <p:spPr>
          <a:xfrm>
            <a:off x="5950000" y="1837374"/>
            <a:ext cx="4287086" cy="4287086"/>
          </a:xfrm>
          <a:prstGeom prst="donut">
            <a:avLst>
              <a:gd name="adj" fmla="val 22391"/>
            </a:avLst>
          </a:prstGeom>
          <a:solidFill>
            <a:srgbClr val="00B050"/>
          </a:solidFill>
          <a:ln w="38100">
            <a:solidFill>
              <a:schemeClr val="tx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dirty="0" err="1">
                <a:solidFill>
                  <a:schemeClr val="tx1"/>
                </a:solidFill>
              </a:rPr>
              <a:t>Communautés</a:t>
            </a: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r>
              <a:rPr lang="en-US" sz="2400" dirty="0" err="1">
                <a:solidFill>
                  <a:schemeClr val="tx1"/>
                </a:solidFill>
              </a:rPr>
              <a:t>Individuel</a:t>
            </a: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endParaRPr lang="en-US" sz="2400" dirty="0">
              <a:solidFill>
                <a:schemeClr val="tx1"/>
              </a:solidFill>
            </a:endParaRPr>
          </a:p>
          <a:p>
            <a:pPr algn="ctr"/>
            <a:r>
              <a:rPr lang="en-US" sz="2400" dirty="0" err="1">
                <a:solidFill>
                  <a:schemeClr val="tx1"/>
                </a:solidFill>
              </a:rPr>
              <a:t>Municipalités</a:t>
            </a:r>
            <a:endParaRPr lang="en-US" sz="2400" dirty="0">
              <a:solidFill>
                <a:schemeClr val="tx1"/>
              </a:solidFill>
            </a:endParaRPr>
          </a:p>
        </p:txBody>
      </p:sp>
    </p:spTree>
    <p:extLst>
      <p:ext uri="{BB962C8B-B14F-4D97-AF65-F5344CB8AC3E}">
        <p14:creationId xmlns:p14="http://schemas.microsoft.com/office/powerpoint/2010/main" val="1123097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FAA4C-FB7D-8917-F804-0AC8D7DA62F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4296D9A-6F70-E579-38D5-69E035B61CE6}"/>
              </a:ext>
            </a:extLst>
          </p:cNvPr>
          <p:cNvSpPr>
            <a:spLocks noGrp="1"/>
          </p:cNvSpPr>
          <p:nvPr>
            <p:ph type="title"/>
          </p:nvPr>
        </p:nvSpPr>
        <p:spPr/>
        <p:txBody>
          <a:bodyPr vert="horz" lIns="91440" tIns="45720" rIns="91440" bIns="45720" rtlCol="0" anchor="ctr">
            <a:normAutofit/>
          </a:bodyPr>
          <a:lstStyle/>
          <a:p>
            <a:r>
              <a:rPr lang="en-US" dirty="0"/>
              <a:t>Les </a:t>
            </a:r>
            <a:r>
              <a:rPr lang="en-US" dirty="0" err="1"/>
              <a:t>stratégies</a:t>
            </a:r>
            <a:r>
              <a:rPr lang="en-US" dirty="0"/>
              <a:t> de </a:t>
            </a:r>
            <a:r>
              <a:rPr lang="en-US" dirty="0" err="1"/>
              <a:t>résistances</a:t>
            </a:r>
            <a:r>
              <a:rPr lang="en-US" dirty="0"/>
              <a:t> des </a:t>
            </a:r>
            <a:r>
              <a:rPr lang="en-US" dirty="0" err="1"/>
              <a:t>groupes</a:t>
            </a:r>
            <a:r>
              <a:rPr lang="en-US" dirty="0"/>
              <a:t> </a:t>
            </a:r>
            <a:r>
              <a:rPr lang="en-US" dirty="0" err="1"/>
              <a:t>d’intérêts</a:t>
            </a:r>
            <a:r>
              <a:rPr lang="en-US" dirty="0"/>
              <a:t> </a:t>
            </a:r>
            <a:r>
              <a:rPr lang="en-US" dirty="0" err="1"/>
              <a:t>industriels</a:t>
            </a:r>
            <a:r>
              <a:rPr lang="en-US" dirty="0"/>
              <a:t> existent </a:t>
            </a:r>
            <a:r>
              <a:rPr lang="en-US" dirty="0" err="1"/>
              <a:t>aussi</a:t>
            </a:r>
            <a:r>
              <a:rPr lang="en-US" dirty="0"/>
              <a:t>!</a:t>
            </a:r>
          </a:p>
        </p:txBody>
      </p:sp>
      <p:sp>
        <p:nvSpPr>
          <p:cNvPr id="9" name="Content Placeholder 8">
            <a:extLst>
              <a:ext uri="{FF2B5EF4-FFF2-40B4-BE49-F238E27FC236}">
                <a16:creationId xmlns:a16="http://schemas.microsoft.com/office/drawing/2014/main" id="{94290DE6-2411-A55B-4771-54E46BAA4534}"/>
              </a:ext>
            </a:extLst>
          </p:cNvPr>
          <p:cNvSpPr>
            <a:spLocks noGrp="1"/>
          </p:cNvSpPr>
          <p:nvPr>
            <p:ph idx="1"/>
          </p:nvPr>
        </p:nvSpPr>
        <p:spPr>
          <a:xfrm>
            <a:off x="341903" y="2501201"/>
            <a:ext cx="4324119" cy="3734337"/>
          </a:xfrm>
        </p:spPr>
        <p:txBody>
          <a:bodyPr/>
          <a:lstStyle/>
          <a:p>
            <a:r>
              <a:rPr lang="en-US" dirty="0"/>
              <a:t>Objectif: </a:t>
            </a:r>
            <a:r>
              <a:rPr lang="en-US" dirty="0" err="1">
                <a:solidFill>
                  <a:schemeClr val="tx1"/>
                </a:solidFill>
                <a:latin typeface="+mj-lt"/>
                <a:ea typeface="+mj-ea"/>
                <a:cs typeface="+mj-cs"/>
              </a:rPr>
              <a:t>Éviter</a:t>
            </a:r>
            <a:r>
              <a:rPr lang="en-US" dirty="0">
                <a:solidFill>
                  <a:schemeClr val="tx1"/>
                </a:solidFill>
                <a:latin typeface="+mj-lt"/>
                <a:ea typeface="+mj-ea"/>
                <a:cs typeface="+mj-cs"/>
              </a:rPr>
              <a:t> </a:t>
            </a:r>
            <a:r>
              <a:rPr lang="en-US" dirty="0" err="1">
                <a:solidFill>
                  <a:schemeClr val="tx1"/>
                </a:solidFill>
                <a:latin typeface="+mj-lt"/>
                <a:ea typeface="+mj-ea"/>
                <a:cs typeface="+mj-cs"/>
              </a:rPr>
              <a:t>toute</a:t>
            </a:r>
            <a:r>
              <a:rPr lang="en-US" dirty="0">
                <a:solidFill>
                  <a:schemeClr val="tx1"/>
                </a:solidFill>
                <a:latin typeface="+mj-lt"/>
                <a:ea typeface="+mj-ea"/>
                <a:cs typeface="+mj-cs"/>
              </a:rPr>
              <a:t> </a:t>
            </a:r>
            <a:r>
              <a:rPr lang="en-US" kern="1200" dirty="0">
                <a:solidFill>
                  <a:schemeClr val="tx1"/>
                </a:solidFill>
                <a:latin typeface="+mj-lt"/>
                <a:ea typeface="+mj-ea"/>
                <a:cs typeface="+mj-cs"/>
              </a:rPr>
              <a:t>transformation et </a:t>
            </a:r>
            <a:r>
              <a:rPr lang="en-US" kern="1200" dirty="0" err="1">
                <a:solidFill>
                  <a:schemeClr val="tx1"/>
                </a:solidFill>
                <a:latin typeface="+mj-lt"/>
                <a:ea typeface="+mj-ea"/>
                <a:cs typeface="+mj-cs"/>
              </a:rPr>
              <a:t>maintenir</a:t>
            </a:r>
            <a:r>
              <a:rPr lang="en-US" kern="1200" dirty="0">
                <a:solidFill>
                  <a:schemeClr val="tx1"/>
                </a:solidFill>
                <a:latin typeface="+mj-lt"/>
                <a:ea typeface="+mj-ea"/>
                <a:cs typeface="+mj-cs"/>
              </a:rPr>
              <a:t> </a:t>
            </a:r>
            <a:r>
              <a:rPr lang="en-US" dirty="0" err="1">
                <a:solidFill>
                  <a:schemeClr val="tx1"/>
                </a:solidFill>
                <a:latin typeface="+mj-lt"/>
                <a:ea typeface="+mj-ea"/>
                <a:cs typeface="+mj-cs"/>
              </a:rPr>
              <a:t>l’équilibre</a:t>
            </a:r>
            <a:r>
              <a:rPr lang="en-US" kern="1200" dirty="0">
                <a:solidFill>
                  <a:schemeClr val="tx1"/>
                </a:solidFill>
                <a:latin typeface="+mj-lt"/>
                <a:ea typeface="+mj-ea"/>
                <a:cs typeface="+mj-cs"/>
              </a:rPr>
              <a:t> </a:t>
            </a:r>
            <a:r>
              <a:rPr lang="en-US" kern="1200" dirty="0" err="1">
                <a:solidFill>
                  <a:schemeClr val="tx1"/>
                </a:solidFill>
                <a:latin typeface="+mj-lt"/>
                <a:ea typeface="+mj-ea"/>
                <a:cs typeface="+mj-cs"/>
              </a:rPr>
              <a:t>actuel</a:t>
            </a:r>
            <a:r>
              <a:rPr lang="en-US" kern="1200" dirty="0">
                <a:solidFill>
                  <a:schemeClr val="tx1"/>
                </a:solidFill>
                <a:latin typeface="+mj-lt"/>
                <a:ea typeface="+mj-ea"/>
                <a:cs typeface="+mj-cs"/>
              </a:rPr>
              <a:t> du </a:t>
            </a:r>
            <a:r>
              <a:rPr lang="en-US" kern="1200" dirty="0" err="1">
                <a:solidFill>
                  <a:schemeClr val="tx1"/>
                </a:solidFill>
                <a:latin typeface="+mj-lt"/>
                <a:ea typeface="+mj-ea"/>
                <a:cs typeface="+mj-cs"/>
              </a:rPr>
              <a:t>pouvoir</a:t>
            </a:r>
            <a:endParaRPr lang="en-US" kern="1200" dirty="0">
              <a:solidFill>
                <a:schemeClr val="tx1"/>
              </a:solidFill>
              <a:latin typeface="+mj-lt"/>
              <a:ea typeface="+mj-ea"/>
              <a:cs typeface="+mj-cs"/>
            </a:endParaRPr>
          </a:p>
        </p:txBody>
      </p:sp>
      <p:graphicFrame>
        <p:nvGraphicFramePr>
          <p:cNvPr id="8" name="Content Placeholder 3">
            <a:extLst>
              <a:ext uri="{FF2B5EF4-FFF2-40B4-BE49-F238E27FC236}">
                <a16:creationId xmlns:a16="http://schemas.microsoft.com/office/drawing/2014/main" id="{9E95CC52-8573-741E-2382-CC8669173C83}"/>
              </a:ext>
            </a:extLst>
          </p:cNvPr>
          <p:cNvGraphicFramePr>
            <a:graphicFrameLocks/>
          </p:cNvGraphicFramePr>
          <p:nvPr/>
        </p:nvGraphicFramePr>
        <p:xfrm>
          <a:off x="2695262" y="188420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628CE9BD-DF44-680A-8A58-B3B0C9E7E9FB}"/>
              </a:ext>
            </a:extLst>
          </p:cNvPr>
          <p:cNvSpPr txBox="1"/>
          <p:nvPr/>
        </p:nvSpPr>
        <p:spPr>
          <a:xfrm>
            <a:off x="1032933" y="5858933"/>
            <a:ext cx="4199467" cy="369332"/>
          </a:xfrm>
          <a:prstGeom prst="rect">
            <a:avLst/>
          </a:prstGeom>
          <a:noFill/>
        </p:spPr>
        <p:txBody>
          <a:bodyPr wrap="square" rtlCol="0">
            <a:spAutoFit/>
          </a:bodyPr>
          <a:lstStyle/>
          <a:p>
            <a:r>
              <a:rPr lang="en-US" dirty="0"/>
              <a:t>Source: Brousselle (2024)</a:t>
            </a:r>
          </a:p>
        </p:txBody>
      </p:sp>
    </p:spTree>
    <p:extLst>
      <p:ext uri="{BB962C8B-B14F-4D97-AF65-F5344CB8AC3E}">
        <p14:creationId xmlns:p14="http://schemas.microsoft.com/office/powerpoint/2010/main" val="1872477488"/>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BC3B6-47E6-AA8B-BF20-EDCF80C4D374}"/>
            </a:ext>
          </a:extLst>
        </p:cNvPr>
        <p:cNvGrpSpPr/>
        <p:nvPr/>
      </p:nvGrpSpPr>
      <p:grpSpPr>
        <a:xfrm>
          <a:off x="0" y="0"/>
          <a:ext cx="0" cy="0"/>
          <a:chOff x="0" y="0"/>
          <a:chExt cx="0" cy="0"/>
        </a:xfrm>
      </p:grpSpPr>
      <p:graphicFrame>
        <p:nvGraphicFramePr>
          <p:cNvPr id="13" name="Content Placeholder 3">
            <a:extLst>
              <a:ext uri="{FF2B5EF4-FFF2-40B4-BE49-F238E27FC236}">
                <a16:creationId xmlns:a16="http://schemas.microsoft.com/office/drawing/2014/main" id="{84CE5749-8F1A-0781-71C1-2A2EE677CBF2}"/>
              </a:ext>
            </a:extLst>
          </p:cNvPr>
          <p:cNvGraphicFramePr>
            <a:graphicFrameLocks/>
          </p:cNvGraphicFramePr>
          <p:nvPr/>
        </p:nvGraphicFramePr>
        <p:xfrm>
          <a:off x="1136838" y="1487093"/>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Left Arrow Callout 4">
            <a:extLst>
              <a:ext uri="{FF2B5EF4-FFF2-40B4-BE49-F238E27FC236}">
                <a16:creationId xmlns:a16="http://schemas.microsoft.com/office/drawing/2014/main" id="{E084DDBA-9282-6403-B8C7-07D543B37CB4}"/>
              </a:ext>
            </a:extLst>
          </p:cNvPr>
          <p:cNvSpPr/>
          <p:nvPr/>
        </p:nvSpPr>
        <p:spPr>
          <a:xfrm>
            <a:off x="9235440" y="2599689"/>
            <a:ext cx="2769325" cy="2036791"/>
          </a:xfrm>
          <a:prstGeom prst="leftArrowCallout">
            <a:avLst>
              <a:gd name="adj1" fmla="val 1739"/>
              <a:gd name="adj2" fmla="val 7807"/>
              <a:gd name="adj3" fmla="val 8572"/>
              <a:gd name="adj4" fmla="val 87059"/>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err="1">
                <a:solidFill>
                  <a:schemeClr val="tx1"/>
                </a:solidFill>
              </a:rPr>
              <a:t>Soutenir</a:t>
            </a:r>
            <a:r>
              <a:rPr lang="en-US" dirty="0">
                <a:solidFill>
                  <a:schemeClr val="tx1"/>
                </a:solidFill>
              </a:rPr>
              <a:t> des </a:t>
            </a:r>
            <a:r>
              <a:rPr lang="en-US" dirty="0" err="1">
                <a:solidFill>
                  <a:schemeClr val="tx1"/>
                </a:solidFill>
              </a:rPr>
              <a:t>groupes</a:t>
            </a:r>
            <a:r>
              <a:rPr lang="en-US" dirty="0">
                <a:solidFill>
                  <a:schemeClr val="tx1"/>
                </a:solidFill>
              </a:rPr>
              <a:t> politiques anti-</a:t>
            </a:r>
            <a:r>
              <a:rPr lang="en-US" dirty="0" err="1">
                <a:solidFill>
                  <a:schemeClr val="tx1"/>
                </a:solidFill>
              </a:rPr>
              <a:t>gouvernmentaux</a:t>
            </a:r>
            <a:endParaRPr lang="en-US" dirty="0">
              <a:solidFill>
                <a:schemeClr val="tx1"/>
              </a:solidFill>
            </a:endParaRP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err="1">
                <a:solidFill>
                  <a:schemeClr val="tx1"/>
                </a:solidFill>
              </a:rPr>
              <a:t>Utiliser</a:t>
            </a:r>
            <a:r>
              <a:rPr lang="en-US" dirty="0">
                <a:solidFill>
                  <a:schemeClr val="tx1"/>
                </a:solidFill>
              </a:rPr>
              <a:t> les </a:t>
            </a:r>
            <a:r>
              <a:rPr lang="en-US" dirty="0" err="1">
                <a:solidFill>
                  <a:schemeClr val="tx1"/>
                </a:solidFill>
              </a:rPr>
              <a:t>réseaux</a:t>
            </a:r>
            <a:r>
              <a:rPr lang="en-US" dirty="0">
                <a:solidFill>
                  <a:schemeClr val="tx1"/>
                </a:solidFill>
              </a:rPr>
              <a:t> </a:t>
            </a:r>
            <a:r>
              <a:rPr lang="en-US" dirty="0" err="1">
                <a:solidFill>
                  <a:schemeClr val="tx1"/>
                </a:solidFill>
              </a:rPr>
              <a:t>sociaux</a:t>
            </a:r>
            <a:endParaRPr lang="en-US" dirty="0">
              <a:solidFill>
                <a:schemeClr val="tx1"/>
              </a:solidFill>
            </a:endParaRPr>
          </a:p>
        </p:txBody>
      </p:sp>
      <p:sp>
        <p:nvSpPr>
          <p:cNvPr id="6" name="Down Arrow Callout 5">
            <a:extLst>
              <a:ext uri="{FF2B5EF4-FFF2-40B4-BE49-F238E27FC236}">
                <a16:creationId xmlns:a16="http://schemas.microsoft.com/office/drawing/2014/main" id="{0071D04A-4C62-D941-1CFB-C4C44CF696E6}"/>
              </a:ext>
            </a:extLst>
          </p:cNvPr>
          <p:cNvSpPr/>
          <p:nvPr/>
        </p:nvSpPr>
        <p:spPr>
          <a:xfrm>
            <a:off x="3491294" y="155724"/>
            <a:ext cx="7064158" cy="1464069"/>
          </a:xfrm>
          <a:prstGeom prst="downArrowCallout">
            <a:avLst>
              <a:gd name="adj1" fmla="val 3797"/>
              <a:gd name="adj2" fmla="val 13203"/>
              <a:gd name="adj3" fmla="val 7101"/>
              <a:gd name="adj4" fmla="val 84034"/>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err="1">
                <a:solidFill>
                  <a:schemeClr val="tx1"/>
                </a:solidFill>
              </a:rPr>
              <a:t>Empêcher</a:t>
            </a:r>
            <a:r>
              <a:rPr lang="en-US" dirty="0">
                <a:solidFill>
                  <a:schemeClr val="tx1"/>
                </a:solidFill>
              </a:rPr>
              <a:t> les strategies de </a:t>
            </a:r>
            <a:r>
              <a:rPr lang="en-US" dirty="0" err="1">
                <a:solidFill>
                  <a:schemeClr val="tx1"/>
                </a:solidFill>
              </a:rPr>
              <a:t>désinvestisssement</a:t>
            </a:r>
            <a:r>
              <a:rPr lang="en-US" dirty="0">
                <a:solidFill>
                  <a:schemeClr val="tx1"/>
                </a:solidFill>
              </a:rPr>
              <a:t> des </a:t>
            </a:r>
            <a:r>
              <a:rPr lang="en-US" dirty="0" err="1">
                <a:solidFill>
                  <a:schemeClr val="tx1"/>
                </a:solidFill>
              </a:rPr>
              <a:t>énergies</a:t>
            </a:r>
            <a:r>
              <a:rPr lang="en-US" dirty="0">
                <a:solidFill>
                  <a:schemeClr val="tx1"/>
                </a:solidFill>
              </a:rPr>
              <a:t> </a:t>
            </a:r>
            <a:r>
              <a:rPr lang="en-US" dirty="0" err="1">
                <a:solidFill>
                  <a:schemeClr val="tx1"/>
                </a:solidFill>
              </a:rPr>
              <a:t>fossiles</a:t>
            </a:r>
            <a:endParaRPr lang="en-US" dirty="0">
              <a:solidFill>
                <a:schemeClr val="tx1"/>
              </a:solidFill>
            </a:endParaRPr>
          </a:p>
          <a:p>
            <a:pPr marL="285750" indent="-285750">
              <a:buFont typeface="Arial" panose="020B0604020202020204" pitchFamily="34" charset="0"/>
              <a:buChar char="•"/>
            </a:pPr>
            <a:r>
              <a:rPr lang="en-US" dirty="0" err="1">
                <a:solidFill>
                  <a:schemeClr val="tx1"/>
                </a:solidFill>
              </a:rPr>
              <a:t>Établir</a:t>
            </a:r>
            <a:r>
              <a:rPr lang="en-US" dirty="0">
                <a:solidFill>
                  <a:schemeClr val="tx1"/>
                </a:solidFill>
              </a:rPr>
              <a:t> des alliances avec des </a:t>
            </a:r>
            <a:r>
              <a:rPr lang="en-US" dirty="0" err="1">
                <a:solidFill>
                  <a:schemeClr val="tx1"/>
                </a:solidFill>
              </a:rPr>
              <a:t>groupes</a:t>
            </a:r>
            <a:r>
              <a:rPr lang="en-US" dirty="0">
                <a:solidFill>
                  <a:schemeClr val="tx1"/>
                </a:solidFill>
              </a:rPr>
              <a:t> </a:t>
            </a:r>
            <a:r>
              <a:rPr lang="en-US" dirty="0" err="1">
                <a:solidFill>
                  <a:schemeClr val="tx1"/>
                </a:solidFill>
              </a:rPr>
              <a:t>historiquement</a:t>
            </a:r>
            <a:r>
              <a:rPr lang="en-US" dirty="0">
                <a:solidFill>
                  <a:schemeClr val="tx1"/>
                </a:solidFill>
              </a:rPr>
              <a:t> </a:t>
            </a:r>
            <a:r>
              <a:rPr lang="en-US" dirty="0" err="1">
                <a:solidFill>
                  <a:schemeClr val="tx1"/>
                </a:solidFill>
              </a:rPr>
              <a:t>opprimés</a:t>
            </a:r>
            <a:r>
              <a:rPr lang="en-US" dirty="0">
                <a:solidFill>
                  <a:schemeClr val="tx1"/>
                </a:solidFill>
              </a:rPr>
              <a:t> (ESG)</a:t>
            </a:r>
          </a:p>
          <a:p>
            <a:pPr marL="285750" indent="-285750">
              <a:buFont typeface="Arial" panose="020B0604020202020204" pitchFamily="34" charset="0"/>
              <a:buChar char="•"/>
            </a:pPr>
            <a:r>
              <a:rPr lang="en-US" dirty="0" err="1">
                <a:solidFill>
                  <a:schemeClr val="tx1"/>
                </a:solidFill>
              </a:rPr>
              <a:t>Maintenir</a:t>
            </a:r>
            <a:r>
              <a:rPr lang="en-US" dirty="0">
                <a:solidFill>
                  <a:schemeClr val="tx1"/>
                </a:solidFill>
              </a:rPr>
              <a:t> un </a:t>
            </a:r>
            <a:r>
              <a:rPr lang="en-US" dirty="0" err="1">
                <a:solidFill>
                  <a:schemeClr val="tx1"/>
                </a:solidFill>
              </a:rPr>
              <a:t>vaste</a:t>
            </a:r>
            <a:r>
              <a:rPr lang="en-US" dirty="0">
                <a:solidFill>
                  <a:schemeClr val="tx1"/>
                </a:solidFill>
              </a:rPr>
              <a:t> </a:t>
            </a:r>
            <a:r>
              <a:rPr lang="en-US" dirty="0" err="1">
                <a:solidFill>
                  <a:schemeClr val="tx1"/>
                </a:solidFill>
              </a:rPr>
              <a:t>réseau</a:t>
            </a:r>
            <a:r>
              <a:rPr lang="en-US" dirty="0">
                <a:solidFill>
                  <a:schemeClr val="tx1"/>
                </a:solidFill>
              </a:rPr>
              <a:t> </a:t>
            </a:r>
            <a:r>
              <a:rPr lang="en-US" dirty="0" err="1">
                <a:solidFill>
                  <a:schemeClr val="tx1"/>
                </a:solidFill>
              </a:rPr>
              <a:t>d’influence</a:t>
            </a:r>
            <a:r>
              <a:rPr lang="en-US" dirty="0">
                <a:solidFill>
                  <a:schemeClr val="tx1"/>
                </a:solidFill>
              </a:rPr>
              <a:t> </a:t>
            </a:r>
            <a:r>
              <a:rPr lang="en-US" dirty="0" err="1">
                <a:solidFill>
                  <a:schemeClr val="tx1"/>
                </a:solidFill>
              </a:rPr>
              <a:t>proche</a:t>
            </a:r>
            <a:r>
              <a:rPr lang="en-US" dirty="0">
                <a:solidFill>
                  <a:schemeClr val="tx1"/>
                </a:solidFill>
              </a:rPr>
              <a:t> du </a:t>
            </a:r>
            <a:r>
              <a:rPr lang="en-US" dirty="0" err="1">
                <a:solidFill>
                  <a:schemeClr val="tx1"/>
                </a:solidFill>
              </a:rPr>
              <a:t>pouvoir</a:t>
            </a:r>
            <a:r>
              <a:rPr lang="en-US" dirty="0">
                <a:solidFill>
                  <a:schemeClr val="tx1"/>
                </a:solidFill>
              </a:rPr>
              <a:t> politique</a:t>
            </a:r>
          </a:p>
        </p:txBody>
      </p:sp>
      <p:sp>
        <p:nvSpPr>
          <p:cNvPr id="12" name="Right Arrow Callout 11">
            <a:extLst>
              <a:ext uri="{FF2B5EF4-FFF2-40B4-BE49-F238E27FC236}">
                <a16:creationId xmlns:a16="http://schemas.microsoft.com/office/drawing/2014/main" id="{46DC54BB-AA2E-ABBF-15D5-CCB3CB79B697}"/>
              </a:ext>
            </a:extLst>
          </p:cNvPr>
          <p:cNvSpPr/>
          <p:nvPr/>
        </p:nvSpPr>
        <p:spPr>
          <a:xfrm>
            <a:off x="187235" y="1487092"/>
            <a:ext cx="3304059" cy="4105987"/>
          </a:xfrm>
          <a:prstGeom prst="rightArrowCallout">
            <a:avLst>
              <a:gd name="adj1" fmla="val 0"/>
              <a:gd name="adj2" fmla="val 2847"/>
              <a:gd name="adj3" fmla="val 8333"/>
              <a:gd name="adj4" fmla="val 8768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Co-</a:t>
            </a:r>
            <a:r>
              <a:rPr lang="en-US" dirty="0" err="1">
                <a:solidFill>
                  <a:schemeClr val="tx1"/>
                </a:solidFill>
              </a:rPr>
              <a:t>financement</a:t>
            </a:r>
            <a:r>
              <a:rPr lang="en-US" dirty="0">
                <a:solidFill>
                  <a:schemeClr val="tx1"/>
                </a:solidFill>
              </a:rPr>
              <a:t> </a:t>
            </a:r>
            <a:r>
              <a:rPr lang="en-US" dirty="0" err="1">
                <a:solidFill>
                  <a:schemeClr val="tx1"/>
                </a:solidFill>
              </a:rPr>
              <a:t>d’événements</a:t>
            </a:r>
            <a:r>
              <a:rPr lang="en-US" dirty="0">
                <a:solidFill>
                  <a:schemeClr val="tx1"/>
                </a:solidFill>
              </a:rPr>
              <a:t> publics</a:t>
            </a: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Multiplication de </a:t>
            </a:r>
            <a:r>
              <a:rPr lang="en-US" dirty="0" err="1">
                <a:solidFill>
                  <a:schemeClr val="tx1"/>
                </a:solidFill>
              </a:rPr>
              <a:t>porte</a:t>
            </a:r>
            <a:r>
              <a:rPr lang="en-US" dirty="0">
                <a:solidFill>
                  <a:schemeClr val="tx1"/>
                </a:solidFill>
              </a:rPr>
              <a:t>-paroles/</a:t>
            </a:r>
            <a:r>
              <a:rPr lang="en-US" dirty="0" err="1">
                <a:solidFill>
                  <a:schemeClr val="tx1"/>
                </a:solidFill>
              </a:rPr>
              <a:t>lobbyistes</a:t>
            </a:r>
            <a:r>
              <a:rPr lang="en-US" dirty="0">
                <a:solidFill>
                  <a:schemeClr val="tx1"/>
                </a:solidFill>
              </a:rPr>
              <a:t> </a:t>
            </a:r>
            <a:r>
              <a:rPr lang="en-US" dirty="0" err="1">
                <a:solidFill>
                  <a:schemeClr val="tx1"/>
                </a:solidFill>
              </a:rPr>
              <a:t>auprès</a:t>
            </a:r>
            <a:r>
              <a:rPr lang="en-US" dirty="0">
                <a:solidFill>
                  <a:schemeClr val="tx1"/>
                </a:solidFill>
              </a:rPr>
              <a:t> </a:t>
            </a:r>
            <a:r>
              <a:rPr lang="en-US" dirty="0" err="1">
                <a:solidFill>
                  <a:schemeClr val="tx1"/>
                </a:solidFill>
              </a:rPr>
              <a:t>d’audiences</a:t>
            </a:r>
            <a:r>
              <a:rPr lang="en-US" dirty="0">
                <a:solidFill>
                  <a:schemeClr val="tx1"/>
                </a:solidFill>
              </a:rPr>
              <a:t> </a:t>
            </a:r>
            <a:r>
              <a:rPr lang="en-US" dirty="0" err="1">
                <a:solidFill>
                  <a:schemeClr val="tx1"/>
                </a:solidFill>
              </a:rPr>
              <a:t>influentes</a:t>
            </a:r>
            <a:endParaRPr lang="en-US" dirty="0">
              <a:solidFill>
                <a:schemeClr val="tx1"/>
              </a:solidFill>
            </a:endParaRP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a:solidFill>
                  <a:schemeClr val="tx1"/>
                </a:solidFill>
              </a:rPr>
              <a:t>Support </a:t>
            </a:r>
            <a:r>
              <a:rPr lang="en-US" dirty="0" err="1">
                <a:solidFill>
                  <a:schemeClr val="tx1"/>
                </a:solidFill>
              </a:rPr>
              <a:t>à</a:t>
            </a:r>
            <a:r>
              <a:rPr lang="en-US" dirty="0">
                <a:solidFill>
                  <a:schemeClr val="tx1"/>
                </a:solidFill>
              </a:rPr>
              <a:t> la </a:t>
            </a:r>
            <a:r>
              <a:rPr lang="en-US" dirty="0" err="1">
                <a:solidFill>
                  <a:schemeClr val="tx1"/>
                </a:solidFill>
              </a:rPr>
              <a:t>création</a:t>
            </a:r>
            <a:r>
              <a:rPr lang="en-US" dirty="0">
                <a:solidFill>
                  <a:schemeClr val="tx1"/>
                </a:solidFill>
              </a:rPr>
              <a:t> de </a:t>
            </a:r>
            <a:r>
              <a:rPr lang="en-US" dirty="0" err="1">
                <a:solidFill>
                  <a:schemeClr val="tx1"/>
                </a:solidFill>
              </a:rPr>
              <a:t>manuels</a:t>
            </a:r>
            <a:r>
              <a:rPr lang="en-US" dirty="0">
                <a:solidFill>
                  <a:schemeClr val="tx1"/>
                </a:solidFill>
              </a:rPr>
              <a:t> </a:t>
            </a:r>
            <a:r>
              <a:rPr lang="en-US" dirty="0" err="1">
                <a:solidFill>
                  <a:schemeClr val="tx1"/>
                </a:solidFill>
              </a:rPr>
              <a:t>scolaires</a:t>
            </a:r>
            <a:endParaRPr lang="en-US" dirty="0">
              <a:solidFill>
                <a:schemeClr val="tx1"/>
              </a:solidFill>
            </a:endParaRPr>
          </a:p>
          <a:p>
            <a:pPr marL="285750" indent="-285750">
              <a:buFont typeface="Arial" panose="020B0604020202020204" pitchFamily="34" charset="0"/>
              <a:buChar char="•"/>
            </a:pPr>
            <a:endParaRPr lang="en-US" dirty="0">
              <a:solidFill>
                <a:schemeClr val="tx1"/>
              </a:solidFill>
            </a:endParaRPr>
          </a:p>
          <a:p>
            <a:pPr marL="285750" indent="-285750">
              <a:buFont typeface="Arial" panose="020B0604020202020204" pitchFamily="34" charset="0"/>
              <a:buChar char="•"/>
            </a:pPr>
            <a:r>
              <a:rPr lang="en-US" dirty="0" err="1">
                <a:solidFill>
                  <a:schemeClr val="tx1"/>
                </a:solidFill>
              </a:rPr>
              <a:t>Soutien</a:t>
            </a:r>
            <a:r>
              <a:rPr lang="en-US" dirty="0">
                <a:solidFill>
                  <a:schemeClr val="tx1"/>
                </a:solidFill>
              </a:rPr>
              <a:t> </a:t>
            </a:r>
            <a:r>
              <a:rPr lang="en-US" dirty="0" err="1">
                <a:solidFill>
                  <a:schemeClr val="tx1"/>
                </a:solidFill>
              </a:rPr>
              <a:t>à</a:t>
            </a:r>
            <a:r>
              <a:rPr lang="en-US" dirty="0">
                <a:solidFill>
                  <a:schemeClr val="tx1"/>
                </a:solidFill>
              </a:rPr>
              <a:t> </a:t>
            </a:r>
            <a:r>
              <a:rPr lang="en-US" dirty="0" err="1">
                <a:solidFill>
                  <a:schemeClr val="tx1"/>
                </a:solidFill>
              </a:rPr>
              <a:t>l’organisation</a:t>
            </a:r>
            <a:r>
              <a:rPr lang="en-US" dirty="0">
                <a:solidFill>
                  <a:schemeClr val="tx1"/>
                </a:solidFill>
              </a:rPr>
              <a:t> </a:t>
            </a:r>
            <a:r>
              <a:rPr lang="en-US" dirty="0" err="1">
                <a:solidFill>
                  <a:schemeClr val="tx1"/>
                </a:solidFill>
              </a:rPr>
              <a:t>d’activités</a:t>
            </a:r>
            <a:r>
              <a:rPr lang="en-US" dirty="0">
                <a:solidFill>
                  <a:schemeClr val="tx1"/>
                </a:solidFill>
              </a:rPr>
              <a:t> locales </a:t>
            </a:r>
            <a:r>
              <a:rPr lang="en-US" dirty="0" err="1">
                <a:solidFill>
                  <a:schemeClr val="tx1"/>
                </a:solidFill>
              </a:rPr>
              <a:t>à</a:t>
            </a:r>
            <a:r>
              <a:rPr lang="en-US" dirty="0">
                <a:solidFill>
                  <a:schemeClr val="tx1"/>
                </a:solidFill>
              </a:rPr>
              <a:t> </a:t>
            </a:r>
            <a:r>
              <a:rPr lang="en-US" dirty="0" err="1">
                <a:solidFill>
                  <a:schemeClr val="tx1"/>
                </a:solidFill>
              </a:rPr>
              <a:t>faible</a:t>
            </a:r>
            <a:r>
              <a:rPr lang="en-US" dirty="0">
                <a:solidFill>
                  <a:schemeClr val="tx1"/>
                </a:solidFill>
              </a:rPr>
              <a:t> impact</a:t>
            </a:r>
          </a:p>
        </p:txBody>
      </p:sp>
      <p:sp>
        <p:nvSpPr>
          <p:cNvPr id="2" name="Up Arrow Callout 1">
            <a:extLst>
              <a:ext uri="{FF2B5EF4-FFF2-40B4-BE49-F238E27FC236}">
                <a16:creationId xmlns:a16="http://schemas.microsoft.com/office/drawing/2014/main" id="{87A70B8E-86C7-40B1-EDB8-867740FB86BF}"/>
              </a:ext>
            </a:extLst>
          </p:cNvPr>
          <p:cNvSpPr/>
          <p:nvPr/>
        </p:nvSpPr>
        <p:spPr>
          <a:xfrm>
            <a:off x="3640484" y="5749076"/>
            <a:ext cx="5914996" cy="1032495"/>
          </a:xfrm>
          <a:prstGeom prst="upArrowCallout">
            <a:avLst>
              <a:gd name="adj1" fmla="val 3788"/>
              <a:gd name="adj2" fmla="val 8207"/>
              <a:gd name="adj3" fmla="val 14293"/>
              <a:gd name="adj4" fmla="val 73833"/>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800" dirty="0" err="1">
                <a:solidFill>
                  <a:schemeClr val="tx1"/>
                </a:solidFill>
              </a:rPr>
              <a:t>Modérer</a:t>
            </a:r>
            <a:r>
              <a:rPr lang="en-US" sz="1800" dirty="0">
                <a:solidFill>
                  <a:schemeClr val="tx1"/>
                </a:solidFill>
              </a:rPr>
              <a:t> les </a:t>
            </a:r>
            <a:r>
              <a:rPr lang="en-US" sz="1800" dirty="0" err="1">
                <a:solidFill>
                  <a:schemeClr val="tx1"/>
                </a:solidFill>
              </a:rPr>
              <a:t>activistes</a:t>
            </a:r>
            <a:r>
              <a:rPr lang="en-US" sz="1800" dirty="0">
                <a:solidFill>
                  <a:schemeClr val="tx1"/>
                </a:solidFill>
              </a:rPr>
              <a:t> et </a:t>
            </a:r>
            <a:r>
              <a:rPr lang="en-US" sz="1800" dirty="0" err="1">
                <a:solidFill>
                  <a:schemeClr val="tx1"/>
                </a:solidFill>
              </a:rPr>
              <a:t>chercheurs</a:t>
            </a:r>
            <a:r>
              <a:rPr lang="en-US" sz="1800" dirty="0">
                <a:solidFill>
                  <a:schemeClr val="tx1"/>
                </a:solidFill>
              </a:rPr>
              <a:t> </a:t>
            </a:r>
            <a:r>
              <a:rPr lang="en-US" sz="1800" dirty="0" err="1">
                <a:solidFill>
                  <a:schemeClr val="tx1"/>
                </a:solidFill>
              </a:rPr>
              <a:t>en</a:t>
            </a:r>
            <a:r>
              <a:rPr lang="en-US" sz="1800" dirty="0">
                <a:solidFill>
                  <a:schemeClr val="tx1"/>
                </a:solidFill>
              </a:rPr>
              <a:t> les </a:t>
            </a:r>
            <a:r>
              <a:rPr lang="en-US" sz="1800" dirty="0" err="1">
                <a:solidFill>
                  <a:schemeClr val="tx1"/>
                </a:solidFill>
              </a:rPr>
              <a:t>finançant</a:t>
            </a:r>
            <a:endParaRPr lang="en-US" sz="1800" dirty="0">
              <a:solidFill>
                <a:schemeClr val="tx1"/>
              </a:solidFill>
            </a:endParaRPr>
          </a:p>
          <a:p>
            <a:pPr marL="285750" indent="-285750">
              <a:buFont typeface="Arial" panose="020B0604020202020204" pitchFamily="34" charset="0"/>
              <a:buChar char="•"/>
            </a:pPr>
            <a:r>
              <a:rPr lang="en-US" sz="1800" dirty="0" err="1">
                <a:solidFill>
                  <a:schemeClr val="tx1"/>
                </a:solidFill>
              </a:rPr>
              <a:t>Soutenir</a:t>
            </a:r>
            <a:r>
              <a:rPr lang="en-US" sz="1800" dirty="0">
                <a:solidFill>
                  <a:schemeClr val="tx1"/>
                </a:solidFill>
              </a:rPr>
              <a:t> les </a:t>
            </a:r>
            <a:r>
              <a:rPr lang="en-US" sz="1800" dirty="0" err="1">
                <a:solidFill>
                  <a:schemeClr val="tx1"/>
                </a:solidFill>
              </a:rPr>
              <a:t>discours</a:t>
            </a:r>
            <a:r>
              <a:rPr lang="en-US" sz="1800" dirty="0">
                <a:solidFill>
                  <a:schemeClr val="tx1"/>
                </a:solidFill>
              </a:rPr>
              <a:t> </a:t>
            </a:r>
            <a:r>
              <a:rPr lang="en-US" sz="1800" dirty="0" err="1">
                <a:solidFill>
                  <a:schemeClr val="tx1"/>
                </a:solidFill>
              </a:rPr>
              <a:t>alternatifs</a:t>
            </a:r>
            <a:r>
              <a:rPr lang="en-US" sz="1800" dirty="0">
                <a:solidFill>
                  <a:schemeClr val="tx1"/>
                </a:solidFill>
              </a:rPr>
              <a:t> qui </a:t>
            </a:r>
            <a:r>
              <a:rPr lang="en-US" sz="1800" dirty="0" err="1">
                <a:solidFill>
                  <a:schemeClr val="tx1"/>
                </a:solidFill>
              </a:rPr>
              <a:t>sèment</a:t>
            </a:r>
            <a:r>
              <a:rPr lang="en-US" sz="1800" dirty="0">
                <a:solidFill>
                  <a:schemeClr val="tx1"/>
                </a:solidFill>
              </a:rPr>
              <a:t> le doute. </a:t>
            </a:r>
          </a:p>
        </p:txBody>
      </p:sp>
    </p:spTree>
    <p:extLst>
      <p:ext uri="{BB962C8B-B14F-4D97-AF65-F5344CB8AC3E}">
        <p14:creationId xmlns:p14="http://schemas.microsoft.com/office/powerpoint/2010/main" val="3698906387"/>
      </p:ext>
    </p:extLst>
  </p:cSld>
  <p:clrMapOvr>
    <a:masterClrMapping/>
  </p:clrMapOvr>
  <mc:AlternateContent xmlns:mc="http://schemas.openxmlformats.org/markup-compatibility/2006" xmlns:p14="http://schemas.microsoft.com/office/powerpoint/2010/main">
    <mc:Choice Requires="p14">
      <p:transition spd="slow" p14:dur="1250">
        <p:wipe dir="r"/>
      </p:transition>
    </mc:Choice>
    <mc:Fallback xmlns="">
      <p:transition spd="slow">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DD99-7266-7F1C-7417-55E502FEFC4E}"/>
            </a:ext>
          </a:extLst>
        </p:cNvPr>
        <p:cNvGrpSpPr/>
        <p:nvPr/>
      </p:nvGrpSpPr>
      <p:grpSpPr>
        <a:xfrm>
          <a:off x="0" y="0"/>
          <a:ext cx="0" cy="0"/>
          <a:chOff x="0" y="0"/>
          <a:chExt cx="0" cy="0"/>
        </a:xfrm>
      </p:grpSpPr>
      <p:pic>
        <p:nvPicPr>
          <p:cNvPr id="6" name="Picture 5" descr="A close-up of a blue and yellow background&#10;&#10;Description automatically generated">
            <a:extLst>
              <a:ext uri="{FF2B5EF4-FFF2-40B4-BE49-F238E27FC236}">
                <a16:creationId xmlns:a16="http://schemas.microsoft.com/office/drawing/2014/main" id="{3DF0ADFF-0E9D-6859-EA77-A672DB753003}"/>
              </a:ext>
            </a:extLst>
          </p:cNvPr>
          <p:cNvPicPr>
            <a:picLocks noChangeAspect="1"/>
          </p:cNvPicPr>
          <p:nvPr/>
        </p:nvPicPr>
        <p:blipFill>
          <a:blip r:embed="rId2" cstate="email">
            <a:duotone>
              <a:schemeClr val="bg2">
                <a:shade val="45000"/>
                <a:satMod val="135000"/>
              </a:schemeClr>
              <a:prstClr val="white"/>
            </a:duotone>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D8214553-AECA-97A7-0462-1C153C50D113}"/>
              </a:ext>
            </a:extLst>
          </p:cNvPr>
          <p:cNvSpPr>
            <a:spLocks noGrp="1"/>
          </p:cNvSpPr>
          <p:nvPr>
            <p:ph type="title"/>
          </p:nvPr>
        </p:nvSpPr>
        <p:spPr>
          <a:xfrm>
            <a:off x="838200" y="365125"/>
            <a:ext cx="10515600" cy="1325563"/>
          </a:xfrm>
        </p:spPr>
        <p:txBody>
          <a:bodyPr>
            <a:normAutofit/>
          </a:bodyPr>
          <a:lstStyle/>
          <a:p>
            <a:r>
              <a:rPr lang="en-US" dirty="0"/>
              <a:t>Intersections</a:t>
            </a:r>
          </a:p>
        </p:txBody>
      </p:sp>
      <p:graphicFrame>
        <p:nvGraphicFramePr>
          <p:cNvPr id="5" name="Content Placeholder 2">
            <a:extLst>
              <a:ext uri="{FF2B5EF4-FFF2-40B4-BE49-F238E27FC236}">
                <a16:creationId xmlns:a16="http://schemas.microsoft.com/office/drawing/2014/main" id="{9B04BC7D-05C8-A001-C50A-ECCA1C590E4C}"/>
              </a:ext>
            </a:extLst>
          </p:cNvPr>
          <p:cNvGraphicFramePr>
            <a:graphicFrameLocks noGrp="1"/>
          </p:cNvGraphicFramePr>
          <p:nvPr>
            <p:ph idx="1"/>
          </p:nvPr>
        </p:nvGraphicFramePr>
        <p:xfrm>
          <a:off x="838200" y="365126"/>
          <a:ext cx="11506200" cy="63404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Quad Arrow 6">
            <a:extLst>
              <a:ext uri="{FF2B5EF4-FFF2-40B4-BE49-F238E27FC236}">
                <a16:creationId xmlns:a16="http://schemas.microsoft.com/office/drawing/2014/main" id="{FDC15265-6DA0-C557-2B99-21C4E79498D4}"/>
              </a:ext>
            </a:extLst>
          </p:cNvPr>
          <p:cNvSpPr/>
          <p:nvPr/>
        </p:nvSpPr>
        <p:spPr>
          <a:xfrm>
            <a:off x="5082116" y="2062950"/>
            <a:ext cx="3018367" cy="2944826"/>
          </a:xfrm>
          <a:prstGeom prst="quadArrow">
            <a:avLst>
              <a:gd name="adj1" fmla="val 19884"/>
              <a:gd name="adj2" fmla="val 14450"/>
              <a:gd name="adj3" fmla="val 22500"/>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media </a:t>
            </a:r>
            <a:r>
              <a:rPr lang="en-US" dirty="0" err="1">
                <a:solidFill>
                  <a:schemeClr val="tx1"/>
                </a:solidFill>
              </a:rPr>
              <a:t>sociaux</a:t>
            </a:r>
            <a:r>
              <a:rPr lang="en-US" dirty="0">
                <a:solidFill>
                  <a:schemeClr val="tx1"/>
                </a:solidFill>
              </a:rPr>
              <a:t>, AI, </a:t>
            </a:r>
            <a:r>
              <a:rPr lang="en-US" dirty="0" err="1">
                <a:solidFill>
                  <a:schemeClr val="tx1"/>
                </a:solidFill>
              </a:rPr>
              <a:t>inégalités</a:t>
            </a:r>
            <a:r>
              <a:rPr lang="en-US" dirty="0">
                <a:solidFill>
                  <a:schemeClr val="tx1"/>
                </a:solidFill>
              </a:rPr>
              <a:t> </a:t>
            </a:r>
            <a:r>
              <a:rPr lang="en-US" dirty="0" err="1">
                <a:solidFill>
                  <a:schemeClr val="tx1"/>
                </a:solidFill>
              </a:rPr>
              <a:t>sociales</a:t>
            </a:r>
            <a:endParaRPr lang="en-US" dirty="0">
              <a:solidFill>
                <a:schemeClr val="tx1"/>
              </a:solidFill>
            </a:endParaRPr>
          </a:p>
        </p:txBody>
      </p:sp>
    </p:spTree>
    <p:extLst>
      <p:ext uri="{BB962C8B-B14F-4D97-AF65-F5344CB8AC3E}">
        <p14:creationId xmlns:p14="http://schemas.microsoft.com/office/powerpoint/2010/main" val="2483480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BFF5D"/>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CE4062-EF65-8092-30D4-A9CB8CAB4DA4}"/>
              </a:ext>
            </a:extLst>
          </p:cNvPr>
          <p:cNvSpPr>
            <a:spLocks noGrp="1"/>
          </p:cNvSpPr>
          <p:nvPr>
            <p:ph type="title"/>
          </p:nvPr>
        </p:nvSpPr>
        <p:spPr/>
        <p:txBody>
          <a:bodyPr/>
          <a:lstStyle/>
          <a:p>
            <a:r>
              <a:rPr lang="en-US" dirty="0"/>
              <a:t>1- Le </a:t>
            </a:r>
            <a:r>
              <a:rPr lang="en-US" dirty="0" err="1"/>
              <a:t>contexte</a:t>
            </a:r>
            <a:r>
              <a:rPr lang="en-US" dirty="0"/>
              <a:t> est central</a:t>
            </a:r>
          </a:p>
        </p:txBody>
      </p:sp>
      <p:sp>
        <p:nvSpPr>
          <p:cNvPr id="3" name="Text Placeholder 2">
            <a:extLst>
              <a:ext uri="{FF2B5EF4-FFF2-40B4-BE49-F238E27FC236}">
                <a16:creationId xmlns:a16="http://schemas.microsoft.com/office/drawing/2014/main" id="{5C2A97B1-A616-2BC5-896F-D92AB8BCA8C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13790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3"/>
          <a:stretch>
            <a:fillRect/>
          </a:stretch>
        </p:blipFill>
        <p:spPr>
          <a:xfrm>
            <a:off x="492049" y="226897"/>
            <a:ext cx="10775041" cy="5807648"/>
          </a:xfrm>
          <a:prstGeom prst="rect">
            <a:avLst/>
          </a:prstGeom>
        </p:spPr>
      </p:pic>
      <p:sp>
        <p:nvSpPr>
          <p:cNvPr id="8" name="ZoneTexte 7"/>
          <p:cNvSpPr txBox="1"/>
          <p:nvPr/>
        </p:nvSpPr>
        <p:spPr>
          <a:xfrm>
            <a:off x="1727201" y="6485179"/>
            <a:ext cx="8602133" cy="369332"/>
          </a:xfrm>
          <a:prstGeom prst="rect">
            <a:avLst/>
          </a:prstGeom>
          <a:noFill/>
        </p:spPr>
        <p:txBody>
          <a:bodyPr wrap="square" rtlCol="0">
            <a:spAutoFit/>
          </a:bodyPr>
          <a:lstStyle/>
          <a:p>
            <a:r>
              <a:rPr lang="fr-FR" dirty="0"/>
              <a:t>The Rockefeller </a:t>
            </a:r>
            <a:r>
              <a:rPr lang="fr-FR" dirty="0" err="1"/>
              <a:t>Foundation</a:t>
            </a:r>
            <a:r>
              <a:rPr lang="fr-FR" dirty="0"/>
              <a:t>/Lancet commission (2015)</a:t>
            </a:r>
          </a:p>
        </p:txBody>
      </p:sp>
      <p:pic>
        <p:nvPicPr>
          <p:cNvPr id="2" name="Image 1"/>
          <p:cNvPicPr>
            <a:picLocks noChangeAspect="1"/>
          </p:cNvPicPr>
          <p:nvPr/>
        </p:nvPicPr>
        <p:blipFill>
          <a:blip r:embed="rId4"/>
          <a:stretch>
            <a:fillRect/>
          </a:stretch>
        </p:blipFill>
        <p:spPr>
          <a:xfrm>
            <a:off x="1489402" y="6034545"/>
            <a:ext cx="2588791" cy="379392"/>
          </a:xfrm>
          <a:prstGeom prst="rect">
            <a:avLst/>
          </a:prstGeom>
        </p:spPr>
      </p:pic>
      <p:pic>
        <p:nvPicPr>
          <p:cNvPr id="6" name="Image 5"/>
          <p:cNvPicPr>
            <a:picLocks noChangeAspect="1"/>
          </p:cNvPicPr>
          <p:nvPr/>
        </p:nvPicPr>
        <p:blipFill>
          <a:blip r:embed="rId4"/>
          <a:stretch>
            <a:fillRect/>
          </a:stretch>
        </p:blipFill>
        <p:spPr>
          <a:xfrm>
            <a:off x="4982340" y="6070166"/>
            <a:ext cx="2588791" cy="379392"/>
          </a:xfrm>
          <a:prstGeom prst="rect">
            <a:avLst/>
          </a:prstGeom>
        </p:spPr>
      </p:pic>
      <p:pic>
        <p:nvPicPr>
          <p:cNvPr id="10" name="Image 9"/>
          <p:cNvPicPr>
            <a:picLocks noChangeAspect="1"/>
          </p:cNvPicPr>
          <p:nvPr/>
        </p:nvPicPr>
        <p:blipFill>
          <a:blip r:embed="rId4"/>
          <a:stretch>
            <a:fillRect/>
          </a:stretch>
        </p:blipFill>
        <p:spPr>
          <a:xfrm>
            <a:off x="8577941" y="6070166"/>
            <a:ext cx="2588791" cy="379392"/>
          </a:xfrm>
          <a:prstGeom prst="rect">
            <a:avLst/>
          </a:prstGeom>
        </p:spPr>
      </p:pic>
    </p:spTree>
    <p:extLst>
      <p:ext uri="{BB962C8B-B14F-4D97-AF65-F5344CB8AC3E}">
        <p14:creationId xmlns:p14="http://schemas.microsoft.com/office/powerpoint/2010/main" val="1098248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2200265" y="0"/>
            <a:ext cx="7866157" cy="6891908"/>
          </a:xfrm>
          <a:prstGeom prst="rect">
            <a:avLst/>
          </a:prstGeom>
        </p:spPr>
      </p:pic>
    </p:spTree>
    <p:extLst>
      <p:ext uri="{BB962C8B-B14F-4D97-AF65-F5344CB8AC3E}">
        <p14:creationId xmlns:p14="http://schemas.microsoft.com/office/powerpoint/2010/main" val="2118782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A865857-1123-807E-D5E4-2D41A6FED15A}"/>
              </a:ext>
            </a:extLst>
          </p:cNvPr>
          <p:cNvSpPr>
            <a:spLocks noGrp="1"/>
          </p:cNvSpPr>
          <p:nvPr>
            <p:ph idx="1"/>
          </p:nvPr>
        </p:nvSpPr>
        <p:spPr/>
        <p:txBody>
          <a:bodyPr/>
          <a:lstStyle/>
          <a:p>
            <a:endParaRPr lang="en-US"/>
          </a:p>
        </p:txBody>
      </p:sp>
      <p:pic>
        <p:nvPicPr>
          <p:cNvPr id="4" name="Content Placeholder 4">
            <a:extLst>
              <a:ext uri="{FF2B5EF4-FFF2-40B4-BE49-F238E27FC236}">
                <a16:creationId xmlns:a16="http://schemas.microsoft.com/office/drawing/2014/main" id="{4761A1E1-54B0-86F3-924B-991EBD69B4BA}"/>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3361203" y="-1540847"/>
            <a:ext cx="5290594" cy="10858355"/>
          </a:xfrm>
          <a:prstGeom prst="rect">
            <a:avLst/>
          </a:prstGeom>
        </p:spPr>
      </p:pic>
      <p:sp>
        <p:nvSpPr>
          <p:cNvPr id="5" name="Title 1">
            <a:extLst>
              <a:ext uri="{FF2B5EF4-FFF2-40B4-BE49-F238E27FC236}">
                <a16:creationId xmlns:a16="http://schemas.microsoft.com/office/drawing/2014/main" id="{D92C46AE-6DAC-3184-205B-64829FC16575}"/>
              </a:ext>
            </a:extLst>
          </p:cNvPr>
          <p:cNvSpPr txBox="1">
            <a:spLocks/>
          </p:cNvSpPr>
          <p:nvPr/>
        </p:nvSpPr>
        <p:spPr>
          <a:xfrm>
            <a:off x="838200" y="257584"/>
            <a:ext cx="8481055" cy="888818"/>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5600" dirty="0"/>
              <a:t>Les </a:t>
            </a:r>
            <a:r>
              <a:rPr lang="en-US" sz="5600" dirty="0" err="1"/>
              <a:t>limites</a:t>
            </a:r>
            <a:r>
              <a:rPr lang="en-US" sz="5600" dirty="0"/>
              <a:t> </a:t>
            </a:r>
            <a:r>
              <a:rPr lang="en-US" sz="5600" dirty="0" err="1"/>
              <a:t>planétaires</a:t>
            </a:r>
            <a:endParaRPr lang="en-US" sz="5600" dirty="0"/>
          </a:p>
        </p:txBody>
      </p:sp>
      <p:sp>
        <p:nvSpPr>
          <p:cNvPr id="6" name="TextBox 5">
            <a:extLst>
              <a:ext uri="{FF2B5EF4-FFF2-40B4-BE49-F238E27FC236}">
                <a16:creationId xmlns:a16="http://schemas.microsoft.com/office/drawing/2014/main" id="{AF5BEB46-386D-B480-0C84-4ED53CC12EC5}"/>
              </a:ext>
            </a:extLst>
          </p:cNvPr>
          <p:cNvSpPr txBox="1"/>
          <p:nvPr/>
        </p:nvSpPr>
        <p:spPr>
          <a:xfrm>
            <a:off x="577322" y="6533628"/>
            <a:ext cx="8241631" cy="264695"/>
          </a:xfrm>
          <a:prstGeom prst="rect">
            <a:avLst/>
          </a:prstGeom>
        </p:spPr>
        <p:txBody>
          <a:bodyPr vert="horz" lIns="91440" tIns="45720" rIns="91440" bIns="45720" rtlCol="0" anchor="t">
            <a:normAutofit fontScale="25000" lnSpcReduction="20000"/>
          </a:bodyPr>
          <a:lstStyle/>
          <a:p>
            <a:pPr>
              <a:lnSpc>
                <a:spcPct val="90000"/>
              </a:lnSpc>
              <a:spcAft>
                <a:spcPts val="600"/>
              </a:spcAft>
            </a:pPr>
            <a:r>
              <a:rPr lang="en-CA" sz="5000" dirty="0"/>
              <a:t>Sources: Richardson et al., 2023</a:t>
            </a:r>
            <a:endParaRPr lang="en-US" sz="5000" dirty="0"/>
          </a:p>
          <a:p>
            <a:pPr>
              <a:lnSpc>
                <a:spcPct val="90000"/>
              </a:lnSpc>
              <a:spcAft>
                <a:spcPts val="600"/>
              </a:spcAft>
            </a:pPr>
            <a:endParaRPr lang="en-US" sz="1400" dirty="0"/>
          </a:p>
        </p:txBody>
      </p:sp>
    </p:spTree>
    <p:extLst>
      <p:ext uri="{BB962C8B-B14F-4D97-AF65-F5344CB8AC3E}">
        <p14:creationId xmlns:p14="http://schemas.microsoft.com/office/powerpoint/2010/main" val="3736791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6918C-E726-0C86-CC61-05361D24095C}"/>
              </a:ext>
            </a:extLst>
          </p:cNvPr>
          <p:cNvSpPr>
            <a:spLocks noGrp="1"/>
          </p:cNvSpPr>
          <p:nvPr>
            <p:ph type="title"/>
          </p:nvPr>
        </p:nvSpPr>
        <p:spPr/>
        <p:txBody>
          <a:bodyPr/>
          <a:lstStyle/>
          <a:p>
            <a:r>
              <a:rPr lang="en-US" dirty="0" err="1"/>
              <a:t>L’Anthropocène</a:t>
            </a:r>
            <a:endParaRPr lang="en-US" dirty="0"/>
          </a:p>
        </p:txBody>
      </p:sp>
      <p:sp>
        <p:nvSpPr>
          <p:cNvPr id="3" name="Content Placeholder 2">
            <a:extLst>
              <a:ext uri="{FF2B5EF4-FFF2-40B4-BE49-F238E27FC236}">
                <a16:creationId xmlns:a16="http://schemas.microsoft.com/office/drawing/2014/main" id="{A09DCD77-DC6A-52D3-A743-A4CC895A8AB3}"/>
              </a:ext>
            </a:extLst>
          </p:cNvPr>
          <p:cNvSpPr>
            <a:spLocks noGrp="1"/>
          </p:cNvSpPr>
          <p:nvPr>
            <p:ph idx="1"/>
          </p:nvPr>
        </p:nvSpPr>
        <p:spPr>
          <a:xfrm>
            <a:off x="838200" y="1690689"/>
            <a:ext cx="5900498" cy="4374832"/>
          </a:xfrm>
        </p:spPr>
        <p:txBody>
          <a:bodyPr>
            <a:normAutofit lnSpcReduction="10000"/>
          </a:bodyPr>
          <a:lstStyle/>
          <a:p>
            <a:r>
              <a:rPr lang="en-US" dirty="0" err="1"/>
              <a:t>Dépassement</a:t>
            </a:r>
            <a:r>
              <a:rPr lang="en-US" dirty="0"/>
              <a:t> des </a:t>
            </a:r>
            <a:r>
              <a:rPr lang="en-US" dirty="0" err="1"/>
              <a:t>limites</a:t>
            </a:r>
            <a:r>
              <a:rPr lang="en-US" dirty="0"/>
              <a:t> </a:t>
            </a:r>
            <a:r>
              <a:rPr lang="en-US" dirty="0" err="1"/>
              <a:t>planétaire</a:t>
            </a:r>
            <a:endParaRPr lang="en-US" dirty="0"/>
          </a:p>
          <a:p>
            <a:pPr lvl="1"/>
            <a:r>
              <a:rPr lang="en-US" dirty="0"/>
              <a:t>Changement </a:t>
            </a:r>
            <a:r>
              <a:rPr lang="en-US" dirty="0" err="1"/>
              <a:t>climatique</a:t>
            </a:r>
            <a:endParaRPr lang="en-US" dirty="0"/>
          </a:p>
          <a:p>
            <a:pPr lvl="1"/>
            <a:r>
              <a:rPr lang="en-US" dirty="0"/>
              <a:t>Perte de </a:t>
            </a:r>
            <a:r>
              <a:rPr lang="en-US" dirty="0" err="1"/>
              <a:t>biodiversité</a:t>
            </a:r>
            <a:endParaRPr lang="en-US" dirty="0"/>
          </a:p>
          <a:p>
            <a:pPr lvl="1"/>
            <a:r>
              <a:rPr lang="en-US" dirty="0"/>
              <a:t>Pollution</a:t>
            </a:r>
          </a:p>
          <a:p>
            <a:r>
              <a:rPr lang="en-US" dirty="0" err="1">
                <a:latin typeface="Roboto" panose="02000000000000000000" pitchFamily="2" charset="0"/>
              </a:rPr>
              <a:t>Inéquités</a:t>
            </a:r>
            <a:endParaRPr lang="en-US" dirty="0">
              <a:latin typeface="Roboto" panose="02000000000000000000" pitchFamily="2" charset="0"/>
            </a:endParaRPr>
          </a:p>
          <a:p>
            <a:pPr lvl="1"/>
            <a:r>
              <a:rPr lang="en-US" dirty="0"/>
              <a:t>Augmentation des </a:t>
            </a:r>
            <a:r>
              <a:rPr lang="en-US" dirty="0" err="1"/>
              <a:t>inéquités</a:t>
            </a:r>
            <a:endParaRPr lang="en-US" dirty="0"/>
          </a:p>
          <a:p>
            <a:pPr lvl="1"/>
            <a:r>
              <a:rPr lang="en-US" dirty="0" err="1"/>
              <a:t>Colonisation</a:t>
            </a:r>
            <a:endParaRPr lang="en-US" dirty="0"/>
          </a:p>
          <a:p>
            <a:pPr lvl="1"/>
            <a:r>
              <a:rPr lang="en-US" dirty="0"/>
              <a:t>Injustices </a:t>
            </a:r>
            <a:r>
              <a:rPr lang="en-US" dirty="0" err="1"/>
              <a:t>environnementales</a:t>
            </a:r>
            <a:endParaRPr lang="en-US" dirty="0"/>
          </a:p>
          <a:p>
            <a:r>
              <a:rPr lang="en-US" dirty="0"/>
              <a:t>Nouvelles </a:t>
            </a:r>
            <a:r>
              <a:rPr lang="en-US" dirty="0" err="1"/>
              <a:t>guerres</a:t>
            </a:r>
            <a:r>
              <a:rPr lang="en-US" dirty="0"/>
              <a:t> et menaces à la </a:t>
            </a:r>
            <a:r>
              <a:rPr lang="en-US" dirty="0" err="1"/>
              <a:t>paix</a:t>
            </a:r>
            <a:endParaRPr lang="en-US" dirty="0"/>
          </a:p>
          <a:p>
            <a:r>
              <a:rPr lang="en-US" dirty="0"/>
              <a:t>Post-truth/Disinformation/Lobbying</a:t>
            </a:r>
            <a:endParaRPr lang="en-US" dirty="0">
              <a:latin typeface="Roboto" panose="02000000000000000000" pitchFamily="2" charset="0"/>
            </a:endParaRPr>
          </a:p>
          <a:p>
            <a:pPr lvl="1"/>
            <a:endParaRPr lang="en-US" dirty="0">
              <a:latin typeface="Roboto" panose="02000000000000000000" pitchFamily="2" charset="0"/>
            </a:endParaRPr>
          </a:p>
          <a:p>
            <a:pPr marL="0" indent="0">
              <a:buNone/>
            </a:pPr>
            <a:endParaRPr lang="en-US" dirty="0"/>
          </a:p>
        </p:txBody>
      </p:sp>
      <p:pic>
        <p:nvPicPr>
          <p:cNvPr id="4" name="Picture 3">
            <a:extLst>
              <a:ext uri="{FF2B5EF4-FFF2-40B4-BE49-F238E27FC236}">
                <a16:creationId xmlns:a16="http://schemas.microsoft.com/office/drawing/2014/main" id="{CC27F533-1939-EA1A-3D7C-439728C353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3370" y="2271074"/>
            <a:ext cx="5025758" cy="379444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Tree>
    <p:extLst>
      <p:ext uri="{BB962C8B-B14F-4D97-AF65-F5344CB8AC3E}">
        <p14:creationId xmlns:p14="http://schemas.microsoft.com/office/powerpoint/2010/main" val="123738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3F03E-35CF-1DED-01ED-D9C88F410584}"/>
              </a:ext>
            </a:extLst>
          </p:cNvPr>
          <p:cNvSpPr>
            <a:spLocks noGrp="1"/>
          </p:cNvSpPr>
          <p:nvPr>
            <p:ph type="title"/>
          </p:nvPr>
        </p:nvSpPr>
        <p:spPr>
          <a:xfrm>
            <a:off x="68035" y="1913779"/>
            <a:ext cx="4018644" cy="3030439"/>
          </a:xfrm>
        </p:spPr>
        <p:txBody>
          <a:bodyPr vert="horz" lIns="91440" tIns="45720" rIns="91440" bIns="45720" rtlCol="0" anchor="b">
            <a:normAutofit/>
          </a:bodyPr>
          <a:lstStyle/>
          <a:p>
            <a:r>
              <a:rPr lang="en-US" sz="4100" kern="1200" dirty="0">
                <a:solidFill>
                  <a:schemeClr val="tx1"/>
                </a:solidFill>
                <a:latin typeface="+mj-lt"/>
                <a:ea typeface="+mj-ea"/>
                <a:cs typeface="+mj-cs"/>
              </a:rPr>
              <a:t>Les 17 </a:t>
            </a:r>
            <a:r>
              <a:rPr lang="en-US" sz="4100" dirty="0" err="1"/>
              <a:t>Objectifs</a:t>
            </a:r>
            <a:r>
              <a:rPr lang="en-US" sz="4100" dirty="0"/>
              <a:t> de </a:t>
            </a:r>
            <a:r>
              <a:rPr lang="en-US" sz="4100" dirty="0" err="1"/>
              <a:t>développement</a:t>
            </a:r>
            <a:r>
              <a:rPr lang="en-US" sz="4100" dirty="0"/>
              <a:t> durable </a:t>
            </a:r>
            <a:r>
              <a:rPr lang="en-US" sz="4100" kern="1200" dirty="0">
                <a:solidFill>
                  <a:schemeClr val="tx1"/>
                </a:solidFill>
                <a:latin typeface="+mj-lt"/>
                <a:ea typeface="+mj-ea"/>
                <a:cs typeface="+mj-cs"/>
              </a:rPr>
              <a:t>des Nations </a:t>
            </a:r>
            <a:r>
              <a:rPr lang="en-US" sz="4100" kern="1200" dirty="0" err="1">
                <a:solidFill>
                  <a:schemeClr val="tx1"/>
                </a:solidFill>
                <a:latin typeface="+mj-lt"/>
                <a:ea typeface="+mj-ea"/>
                <a:cs typeface="+mj-cs"/>
              </a:rPr>
              <a:t>Unies</a:t>
            </a:r>
            <a:endParaRPr lang="en-US" sz="4100" kern="1200" dirty="0">
              <a:solidFill>
                <a:schemeClr val="tx1"/>
              </a:solidFill>
              <a:latin typeface="+mj-lt"/>
              <a:ea typeface="+mj-ea"/>
              <a:cs typeface="+mj-cs"/>
            </a:endParaRPr>
          </a:p>
        </p:txBody>
      </p:sp>
      <p:sp>
        <p:nvSpPr>
          <p:cNvPr id="5" name="TextBox 4">
            <a:extLst>
              <a:ext uri="{FF2B5EF4-FFF2-40B4-BE49-F238E27FC236}">
                <a16:creationId xmlns:a16="http://schemas.microsoft.com/office/drawing/2014/main" id="{BA1016CA-1686-4882-7F89-9364B2457A64}"/>
              </a:ext>
            </a:extLst>
          </p:cNvPr>
          <p:cNvSpPr txBox="1"/>
          <p:nvPr/>
        </p:nvSpPr>
        <p:spPr>
          <a:xfrm>
            <a:off x="192047" y="6482814"/>
            <a:ext cx="5331612" cy="353216"/>
          </a:xfrm>
          <a:prstGeom prst="rect">
            <a:avLst/>
          </a:prstGeom>
        </p:spPr>
        <p:txBody>
          <a:bodyPr vert="horz" lIns="91440" tIns="45720" rIns="91440" bIns="45720" rtlCol="0">
            <a:normAutofit/>
          </a:bodyPr>
          <a:lstStyle/>
          <a:p>
            <a:pPr>
              <a:lnSpc>
                <a:spcPct val="90000"/>
              </a:lnSpc>
              <a:spcBef>
                <a:spcPts val="1000"/>
              </a:spcBef>
            </a:pPr>
            <a:r>
              <a:rPr lang="en-US" sz="1600" kern="1200" dirty="0">
                <a:solidFill>
                  <a:schemeClr val="tx1"/>
                </a:solidFill>
                <a:latin typeface="+mn-lt"/>
                <a:ea typeface="+mn-ea"/>
                <a:cs typeface="+mn-cs"/>
              </a:rPr>
              <a:t>Source: </a:t>
            </a:r>
            <a:r>
              <a:rPr lang="en-CA" sz="1600" dirty="0"/>
              <a:t>Azote for the Stockholm Resilience Centre (2016).</a:t>
            </a:r>
            <a:endParaRPr lang="en-US" sz="1600" kern="1200" dirty="0">
              <a:solidFill>
                <a:schemeClr val="tx1"/>
              </a:solidFill>
              <a:latin typeface="+mn-lt"/>
              <a:ea typeface="+mn-ea"/>
              <a:cs typeface="+mn-cs"/>
            </a:endParaRPr>
          </a:p>
        </p:txBody>
      </p:sp>
      <p:pic>
        <p:nvPicPr>
          <p:cNvPr id="3" name="Picture 2">
            <a:extLst>
              <a:ext uri="{FF2B5EF4-FFF2-40B4-BE49-F238E27FC236}">
                <a16:creationId xmlns:a16="http://schemas.microsoft.com/office/drawing/2014/main" id="{2E440A90-E969-CFB8-A327-6E897CF5B3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62667" y="375185"/>
            <a:ext cx="8037286" cy="6107629"/>
          </a:xfrm>
          <a:prstGeom prst="rect">
            <a:avLst/>
          </a:prstGeom>
        </p:spPr>
      </p:pic>
    </p:spTree>
    <p:extLst>
      <p:ext uri="{BB962C8B-B14F-4D97-AF65-F5344CB8AC3E}">
        <p14:creationId xmlns:p14="http://schemas.microsoft.com/office/powerpoint/2010/main" val="2172005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stretch>
            <a:fillRect/>
          </a:stretch>
        </p:blipFill>
        <p:spPr>
          <a:xfrm>
            <a:off x="1727201" y="110818"/>
            <a:ext cx="8408731" cy="6374361"/>
          </a:xfrm>
          <a:prstGeom prst="rect">
            <a:avLst/>
          </a:prstGeom>
        </p:spPr>
      </p:pic>
      <p:sp>
        <p:nvSpPr>
          <p:cNvPr id="6" name="ZoneTexte 5"/>
          <p:cNvSpPr txBox="1"/>
          <p:nvPr/>
        </p:nvSpPr>
        <p:spPr>
          <a:xfrm>
            <a:off x="1727201" y="6485179"/>
            <a:ext cx="8602133" cy="369332"/>
          </a:xfrm>
          <a:prstGeom prst="rect">
            <a:avLst/>
          </a:prstGeom>
          <a:noFill/>
        </p:spPr>
        <p:txBody>
          <a:bodyPr wrap="square" rtlCol="0">
            <a:spAutoFit/>
          </a:bodyPr>
          <a:lstStyle/>
          <a:p>
            <a:r>
              <a:rPr lang="fr-FR" dirty="0"/>
              <a:t>Source: Watts et al. (2015), p.3</a:t>
            </a:r>
          </a:p>
        </p:txBody>
      </p:sp>
    </p:spTree>
    <p:extLst>
      <p:ext uri="{BB962C8B-B14F-4D97-AF65-F5344CB8AC3E}">
        <p14:creationId xmlns:p14="http://schemas.microsoft.com/office/powerpoint/2010/main" val="923077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graph of progress and progress bar&#10;&#10;AI-generated content may be incorrect.">
            <a:extLst>
              <a:ext uri="{FF2B5EF4-FFF2-40B4-BE49-F238E27FC236}">
                <a16:creationId xmlns:a16="http://schemas.microsoft.com/office/drawing/2014/main" id="{8C4A2D1A-85B8-7DB6-93DC-DB46D61FD691}"/>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55344" y="520128"/>
            <a:ext cx="12136656" cy="4894414"/>
          </a:xfrm>
          <a:prstGeom prst="rect">
            <a:avLst/>
          </a:prstGeom>
        </p:spPr>
      </p:pic>
      <p:sp>
        <p:nvSpPr>
          <p:cNvPr id="5" name="TextBox 4">
            <a:extLst>
              <a:ext uri="{FF2B5EF4-FFF2-40B4-BE49-F238E27FC236}">
                <a16:creationId xmlns:a16="http://schemas.microsoft.com/office/drawing/2014/main" id="{1ABE1C57-CE10-1115-222C-4523D284112A}"/>
              </a:ext>
            </a:extLst>
          </p:cNvPr>
          <p:cNvSpPr txBox="1"/>
          <p:nvPr/>
        </p:nvSpPr>
        <p:spPr>
          <a:xfrm>
            <a:off x="260684" y="5045210"/>
            <a:ext cx="6027576" cy="369332"/>
          </a:xfrm>
          <a:prstGeom prst="rect">
            <a:avLst/>
          </a:prstGeom>
          <a:noFill/>
        </p:spPr>
        <p:txBody>
          <a:bodyPr wrap="square" rtlCol="0">
            <a:spAutoFit/>
          </a:bodyPr>
          <a:lstStyle/>
          <a:p>
            <a:r>
              <a:rPr lang="en-US" dirty="0"/>
              <a:t>Source: United-Nations, 2024, p. 4</a:t>
            </a:r>
            <a:endParaRPr lang="en-CA" dirty="0"/>
          </a:p>
        </p:txBody>
      </p:sp>
      <p:sp>
        <p:nvSpPr>
          <p:cNvPr id="2" name="TextBox 1">
            <a:extLst>
              <a:ext uri="{FF2B5EF4-FFF2-40B4-BE49-F238E27FC236}">
                <a16:creationId xmlns:a16="http://schemas.microsoft.com/office/drawing/2014/main" id="{AC5B9EAE-8475-E611-4CDF-4204778FD904}"/>
              </a:ext>
            </a:extLst>
          </p:cNvPr>
          <p:cNvSpPr txBox="1"/>
          <p:nvPr/>
        </p:nvSpPr>
        <p:spPr>
          <a:xfrm>
            <a:off x="260684" y="5739726"/>
            <a:ext cx="11670632" cy="923330"/>
          </a:xfrm>
          <a:prstGeom prst="rect">
            <a:avLst/>
          </a:prstGeom>
          <a:noFill/>
        </p:spPr>
        <p:txBody>
          <a:bodyPr wrap="square" rtlCol="0">
            <a:spAutoFit/>
          </a:bodyPr>
          <a:lstStyle/>
          <a:p>
            <a:r>
              <a:rPr lang="en-US" dirty="0"/>
              <a:t>“</a:t>
            </a:r>
            <a:r>
              <a:rPr lang="en-US" dirty="0" err="1"/>
              <a:t>L’absence</a:t>
            </a:r>
            <a:r>
              <a:rPr lang="en-US" dirty="0"/>
              <a:t> de </a:t>
            </a:r>
            <a:r>
              <a:rPr lang="en-US" dirty="0" err="1"/>
              <a:t>progrès</a:t>
            </a:r>
            <a:r>
              <a:rPr lang="en-US" dirty="0"/>
              <a:t> vers les </a:t>
            </a:r>
            <a:r>
              <a:rPr lang="en-US" dirty="0" err="1"/>
              <a:t>objectifs</a:t>
            </a:r>
            <a:r>
              <a:rPr lang="en-US" dirty="0"/>
              <a:t> de </a:t>
            </a:r>
            <a:r>
              <a:rPr lang="en-US" dirty="0" err="1"/>
              <a:t>développement</a:t>
            </a:r>
            <a:r>
              <a:rPr lang="en-US" dirty="0"/>
              <a:t> durable est </a:t>
            </a:r>
            <a:r>
              <a:rPr lang="en-US" dirty="0" err="1"/>
              <a:t>universelle</a:t>
            </a:r>
            <a:r>
              <a:rPr lang="en-US" dirty="0"/>
              <a:t>, </a:t>
            </a:r>
            <a:r>
              <a:rPr lang="en-US" dirty="0" err="1"/>
              <a:t>mais</a:t>
            </a:r>
            <a:r>
              <a:rPr lang="en-US" dirty="0"/>
              <a:t> il est </a:t>
            </a:r>
            <a:r>
              <a:rPr lang="en-US" dirty="0" err="1"/>
              <a:t>parfaitement</a:t>
            </a:r>
            <a:r>
              <a:rPr lang="en-US" dirty="0"/>
              <a:t> </a:t>
            </a:r>
            <a:r>
              <a:rPr lang="en-US" dirty="0" err="1"/>
              <a:t>clair</a:t>
            </a:r>
            <a:r>
              <a:rPr lang="en-US" dirty="0"/>
              <a:t> </a:t>
            </a:r>
            <a:r>
              <a:rPr lang="en-US" dirty="0" err="1"/>
              <a:t>que</a:t>
            </a:r>
            <a:r>
              <a:rPr lang="en-US" dirty="0"/>
              <a:t> les pays </a:t>
            </a:r>
            <a:r>
              <a:rPr lang="en-US" dirty="0" err="1"/>
              <a:t>en</a:t>
            </a:r>
            <a:r>
              <a:rPr lang="en-US" dirty="0"/>
              <a:t> </a:t>
            </a:r>
            <a:r>
              <a:rPr lang="en-US" dirty="0" err="1"/>
              <a:t>développement</a:t>
            </a:r>
            <a:r>
              <a:rPr lang="en-US" dirty="0"/>
              <a:t> et les populations les plus pauvres et les plus </a:t>
            </a:r>
            <a:r>
              <a:rPr lang="en-US" dirty="0" err="1"/>
              <a:t>vulnérables</a:t>
            </a:r>
            <a:r>
              <a:rPr lang="en-US" dirty="0"/>
              <a:t> du monde </a:t>
            </a:r>
            <a:r>
              <a:rPr lang="en-US" dirty="0" err="1"/>
              <a:t>subissent</a:t>
            </a:r>
            <a:r>
              <a:rPr lang="en-US" dirty="0"/>
              <a:t> de plein </a:t>
            </a:r>
            <a:r>
              <a:rPr lang="en-US" dirty="0" err="1"/>
              <a:t>fouet</a:t>
            </a:r>
            <a:r>
              <a:rPr lang="en-US" dirty="0"/>
              <a:t> les </a:t>
            </a:r>
            <a:r>
              <a:rPr lang="en-US" dirty="0" err="1"/>
              <a:t>conséquences</a:t>
            </a:r>
            <a:r>
              <a:rPr lang="en-US" dirty="0"/>
              <a:t> de </a:t>
            </a:r>
            <a:r>
              <a:rPr lang="en-US" dirty="0" err="1"/>
              <a:t>notre</a:t>
            </a:r>
            <a:r>
              <a:rPr lang="en-US" dirty="0"/>
              <a:t> </a:t>
            </a:r>
            <a:r>
              <a:rPr lang="en-US" dirty="0" err="1"/>
              <a:t>échec</a:t>
            </a:r>
            <a:r>
              <a:rPr lang="en-US" dirty="0"/>
              <a:t> </a:t>
            </a:r>
            <a:r>
              <a:rPr lang="en-US" dirty="0" err="1"/>
              <a:t>collectif</a:t>
            </a:r>
            <a:r>
              <a:rPr lang="en-US" dirty="0"/>
              <a:t>.”</a:t>
            </a:r>
            <a:r>
              <a:rPr lang="en-CA" dirty="0">
                <a:latin typeface="TimesNewRomanPSMT"/>
                <a:ea typeface="Times New Roman" panose="02020603050405020304" pitchFamily="18" charset="0"/>
              </a:rPr>
              <a:t> (United Nations, 2023: 2)</a:t>
            </a:r>
            <a:endParaRPr lang="en-CA"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8277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29418</TotalTime>
  <Words>1264</Words>
  <Application>Microsoft Office PowerPoint</Application>
  <PresentationFormat>Grand écran</PresentationFormat>
  <Paragraphs>129</Paragraphs>
  <Slides>15</Slides>
  <Notes>8</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15</vt:i4>
      </vt:variant>
    </vt:vector>
  </HeadingPairs>
  <TitlesOfParts>
    <vt:vector size="25" baseType="lpstr">
      <vt:lpstr>Arial</vt:lpstr>
      <vt:lpstr>Calibri</vt:lpstr>
      <vt:lpstr>Calibri Light</vt:lpstr>
      <vt:lpstr>franklin-gothic-compressed</vt:lpstr>
      <vt:lpstr>Helvetica Neue</vt:lpstr>
      <vt:lpstr>Roboto</vt:lpstr>
      <vt:lpstr>Times New Roman</vt:lpstr>
      <vt:lpstr>TimesNewRomanPSMT</vt:lpstr>
      <vt:lpstr>Tw Cen MT</vt:lpstr>
      <vt:lpstr>Office Theme</vt:lpstr>
      <vt:lpstr>La santé planétaire dans la pratique évaluative</vt:lpstr>
      <vt:lpstr>1- Le contexte est central</vt:lpstr>
      <vt:lpstr>Présentation PowerPoint</vt:lpstr>
      <vt:lpstr>Présentation PowerPoint</vt:lpstr>
      <vt:lpstr>Présentation PowerPoint</vt:lpstr>
      <vt:lpstr>L’Anthropocène</vt:lpstr>
      <vt:lpstr>Les 17 Objectifs de développement durable des Nations Unies</vt:lpstr>
      <vt:lpstr>Présentation PowerPoint</vt:lpstr>
      <vt:lpstr>Présentation PowerPoint</vt:lpstr>
      <vt:lpstr>Justice environmentale</vt:lpstr>
      <vt:lpstr>Justice environnementale</vt:lpstr>
      <vt:lpstr>Les solutions existent!</vt:lpstr>
      <vt:lpstr>Les stratégies de résistances des groupes d’intérêts industriels existent aussi!</vt:lpstr>
      <vt:lpstr>Présentation PowerPoint</vt:lpstr>
      <vt:lpstr>Intersections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Armelle BARRÉ</cp:lastModifiedBy>
  <cp:revision>175</cp:revision>
  <cp:lastPrinted>2023-11-30T22:18:54Z</cp:lastPrinted>
  <dcterms:created xsi:type="dcterms:W3CDTF">2019-11-04T02:05:20Z</dcterms:created>
  <dcterms:modified xsi:type="dcterms:W3CDTF">2026-07-01T08:03:28Z</dcterms:modified>
</cp:coreProperties>
</file>